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7" r:id="rId2"/>
    <p:sldId id="259" r:id="rId3"/>
    <p:sldId id="339" r:id="rId4"/>
    <p:sldId id="263" r:id="rId5"/>
    <p:sldId id="265" r:id="rId6"/>
    <p:sldId id="271" r:id="rId7"/>
    <p:sldId id="273" r:id="rId8"/>
    <p:sldId id="275" r:id="rId9"/>
    <p:sldId id="277" r:id="rId10"/>
    <p:sldId id="279" r:id="rId11"/>
    <p:sldId id="281" r:id="rId12"/>
    <p:sldId id="283" r:id="rId13"/>
    <p:sldId id="285" r:id="rId14"/>
    <p:sldId id="287" r:id="rId15"/>
    <p:sldId id="289" r:id="rId16"/>
    <p:sldId id="291" r:id="rId17"/>
    <p:sldId id="293" r:id="rId18"/>
    <p:sldId id="295" r:id="rId19"/>
    <p:sldId id="297" r:id="rId20"/>
    <p:sldId id="299" r:id="rId21"/>
    <p:sldId id="301" r:id="rId22"/>
    <p:sldId id="303" r:id="rId23"/>
    <p:sldId id="305" r:id="rId24"/>
    <p:sldId id="307" r:id="rId25"/>
    <p:sldId id="309" r:id="rId26"/>
    <p:sldId id="311" r:id="rId27"/>
    <p:sldId id="313" r:id="rId28"/>
    <p:sldId id="315" r:id="rId29"/>
    <p:sldId id="317" r:id="rId30"/>
    <p:sldId id="319" r:id="rId31"/>
    <p:sldId id="323" r:id="rId32"/>
    <p:sldId id="325" r:id="rId33"/>
    <p:sldId id="327" r:id="rId34"/>
    <p:sldId id="329" r:id="rId35"/>
    <p:sldId id="331" r:id="rId36"/>
    <p:sldId id="333" r:id="rId37"/>
    <p:sldId id="335" r:id="rId38"/>
    <p:sldId id="337" r:id="rId3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602643539131656E-2"/>
          <c:y val="6.550820025950313E-2"/>
          <c:w val="0.9365718106394173"/>
          <c:h val="0.6430185439310671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Урожайность, т/га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23.7</c:v>
                </c:pt>
                <c:pt idx="1">
                  <c:v>23.7</c:v>
                </c:pt>
                <c:pt idx="2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EF-4D76-A2B3-9300289EDE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Прибавка, ц/га</c:v>
                </c:pt>
              </c:strCache>
            </c:strRef>
          </c:tx>
          <c:spPr>
            <a:noFill/>
          </c:spPr>
          <c:invertIfNegative val="0"/>
          <c:cat>
            <c:strRef>
              <c:f>Лист1!$A$2:$A$4</c:f>
              <c:strCache>
                <c:ptCount val="3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</c:v>
                </c:pt>
                <c:pt idx="1">
                  <c:v>2.9</c:v>
                </c:pt>
                <c:pt idx="2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EF-4D76-A2B3-9300289EDE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4522112"/>
        <c:axId val="384533632"/>
        <c:axId val="0"/>
      </c:bar3DChart>
      <c:catAx>
        <c:axId val="38452211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384533632"/>
        <c:crosses val="autoZero"/>
        <c:auto val="1"/>
        <c:lblAlgn val="ctr"/>
        <c:lblOffset val="100"/>
        <c:noMultiLvlLbl val="0"/>
      </c:catAx>
      <c:valAx>
        <c:axId val="384533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84522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b="1"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8D778F-4830-4D10-98A9-9FE4530A8B87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6ED39A-549D-41DD-BB7E-560BE0C8E5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6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04F1FB-A96E-4019-B736-AC8A16523A1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9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51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003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07649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47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67188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049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044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374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53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11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210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48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84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786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0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22734-D7C6-4568-B348-0903DF360DC6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14AE79-E625-4FAB-95CE-22969DC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75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betaren.ru/active-ingredients/for-fungicides/benzoynaya-kislota-trietanolaminnaya-sol/" TargetMode="Externa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ren.ru/active-ingredients/for-fungicides/imazalil/" TargetMode="External"/><Relationship Id="rId2" Type="http://schemas.openxmlformats.org/officeDocument/2006/relationships/hyperlink" Target="https://betaren.ru/active-ingredients/for-fungicides/fludioksonil/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etaren.ru/active-ingredients/for-fungicides/metalaksil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ren.ru/active-ingredients/for-fungicides/metalaksil/" TargetMode="External"/><Relationship Id="rId2" Type="http://schemas.openxmlformats.org/officeDocument/2006/relationships/hyperlink" Target="https://betaren.ru/active-ingredients/for-fungicides/mankotseb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ren.ru/active-ingredients/for-fungicides/fluazinam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betaren.ru/active-ingredients/for-insecticides/imidakloprid/" TargetMode="External"/><Relationship Id="rId2" Type="http://schemas.openxmlformats.org/officeDocument/2006/relationships/hyperlink" Target="https://betaren.ru/active-ingredients/for-insecticides/tiametoksa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hyperlink" Target="https://betaren.ru/active-ingredients/for-insecticides/fipronil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betaren.ru/active-ingredients/for-herbicides/rimsulfuron/" TargetMode="Externa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kartofan3-m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04" y="0"/>
            <a:ext cx="11734390" cy="795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59650" y="3244334"/>
            <a:ext cx="44726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Технология возделывания картофеля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0632" y="125128"/>
            <a:ext cx="11165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Технология возделывания картофеля </a:t>
            </a:r>
          </a:p>
        </p:txBody>
      </p:sp>
    </p:spTree>
    <p:extLst>
      <p:ext uri="{BB962C8B-B14F-4D97-AF65-F5344CB8AC3E}">
        <p14:creationId xmlns:p14="http://schemas.microsoft.com/office/powerpoint/2010/main" val="44841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03200"/>
            <a:ext cx="7766936" cy="812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err="1">
                <a:solidFill>
                  <a:schemeClr val="accent6"/>
                </a:solidFill>
              </a:rPr>
              <a:t>Гумат</a:t>
            </a:r>
            <a:r>
              <a:rPr lang="ru-RU" sz="4000" dirty="0">
                <a:solidFill>
                  <a:schemeClr val="accent6"/>
                </a:solidFill>
              </a:rPr>
              <a:t> калия суфлер</a:t>
            </a:r>
            <a:br>
              <a:rPr lang="ru-RU" sz="4000" dirty="0">
                <a:solidFill>
                  <a:schemeClr val="accent6"/>
                </a:solidFill>
              </a:rPr>
            </a:br>
            <a:r>
              <a:rPr lang="ru-RU" sz="2000" dirty="0">
                <a:solidFill>
                  <a:schemeClr val="accent6"/>
                </a:solidFill>
              </a:rPr>
              <a:t>органоминеральное удобрение на основе гуминовых кислот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1533235"/>
            <a:ext cx="8597515" cy="4904509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ПРЕИМУЩЕСТВА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Повышает сопротивляемость растений к заболеваниям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Увеличивает энергию прорастания и всхожесть семян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Мобилизует и повышает иммунитет растений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Стимулирует рост и развитие мощной корневой системы растения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Повышает урожайность.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РЕГЛАМЕНТ ПРИМЕНЕНИЯ ПРЕПАРА</a:t>
            </a:r>
          </a:p>
          <a:p>
            <a:pPr algn="l"/>
            <a:r>
              <a:rPr lang="ru-RU" b="1" dirty="0" err="1">
                <a:solidFill>
                  <a:schemeClr val="tx1"/>
                </a:solidFill>
              </a:rPr>
              <a:t>Предпосадочная</a:t>
            </a:r>
            <a:r>
              <a:rPr lang="ru-RU" b="1" dirty="0">
                <a:solidFill>
                  <a:schemeClr val="tx1"/>
                </a:solidFill>
              </a:rPr>
              <a:t> обработка клубней -1л\</a:t>
            </a:r>
            <a:r>
              <a:rPr lang="ru-RU" b="1" dirty="0" err="1">
                <a:solidFill>
                  <a:schemeClr val="tx1"/>
                </a:solidFill>
              </a:rPr>
              <a:t>тн</a:t>
            </a:r>
            <a:r>
              <a:rPr lang="ru-RU" b="1" dirty="0">
                <a:solidFill>
                  <a:schemeClr val="tx1"/>
                </a:solidFill>
              </a:rPr>
              <a:t> ; рабочей жидкости 40л\т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 фазе 5-7 листьев и в фазе </a:t>
            </a:r>
            <a:r>
              <a:rPr lang="ru-RU" b="1" dirty="0" err="1">
                <a:solidFill>
                  <a:schemeClr val="tx1"/>
                </a:solidFill>
              </a:rPr>
              <a:t>бутонизации</a:t>
            </a:r>
            <a:r>
              <a:rPr lang="ru-RU" b="1" dirty="0">
                <a:solidFill>
                  <a:schemeClr val="tx1"/>
                </a:solidFill>
              </a:rPr>
              <a:t> 0,25-0,3 л\</a:t>
            </a:r>
            <a:r>
              <a:rPr lang="ru-RU" b="1" dirty="0" err="1">
                <a:solidFill>
                  <a:schemeClr val="tx1"/>
                </a:solidFill>
              </a:rPr>
              <a:t>тн</a:t>
            </a:r>
            <a:r>
              <a:rPr lang="ru-RU" b="1" dirty="0">
                <a:solidFill>
                  <a:schemeClr val="tx1"/>
                </a:solidFill>
              </a:rPr>
              <a:t>; рабочей жидкости 50-300л \га </a:t>
            </a: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  <a:p>
            <a:pPr algn="l"/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00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6"/>
                </a:solidFill>
              </a:rPr>
              <a:t>Биостим</a:t>
            </a:r>
            <a:r>
              <a:rPr lang="ru-RU" b="1" dirty="0">
                <a:solidFill>
                  <a:schemeClr val="accent6"/>
                </a:solidFill>
              </a:rPr>
              <a:t> Старт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sz="2200" b="1" dirty="0"/>
              <a:t>аминокислоты, полисахариды, макро- и микроэлементы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Жидкое аминокислотное удобрение-биостимулятор для предпосевной обработки семян и посадочного материала, а также для корневых подкормок рассады</a:t>
            </a:r>
          </a:p>
          <a:p>
            <a:r>
              <a:rPr lang="ru-RU" b="1" dirty="0"/>
              <a:t>Преимущества:</a:t>
            </a:r>
          </a:p>
          <a:p>
            <a:r>
              <a:rPr lang="ru-RU" dirty="0"/>
              <a:t>Активатор энергии и стимулятор прорастания семян</a:t>
            </a:r>
          </a:p>
          <a:p>
            <a:r>
              <a:rPr lang="ru-RU" dirty="0"/>
              <a:t>Более ранние и дружные всходы</a:t>
            </a:r>
          </a:p>
          <a:p>
            <a:r>
              <a:rPr lang="ru-RU" dirty="0"/>
              <a:t>Ускоренное формирование корневой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462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249382"/>
            <a:ext cx="7766936" cy="111760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6"/>
                </a:solidFill>
              </a:rPr>
              <a:t>Биостим</a:t>
            </a:r>
            <a:r>
              <a:rPr lang="ru-RU" b="1" dirty="0">
                <a:solidFill>
                  <a:schemeClr val="accent6"/>
                </a:solidFill>
              </a:rPr>
              <a:t> Универсал</a:t>
            </a:r>
            <a:br>
              <a:rPr lang="ru-RU" b="1" dirty="0">
                <a:solidFill>
                  <a:schemeClr val="accent6"/>
                </a:solidFill>
              </a:rPr>
            </a:br>
            <a:r>
              <a:rPr lang="ru-RU" sz="2000" b="1" dirty="0"/>
              <a:t>аминокислоты, полисахариды, макро- и микроэлементы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1921163"/>
            <a:ext cx="9114751" cy="455352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Жидкое универсальное удобрение-биостимулятор с высоким содержанием аминокислот для листовых подкормок сельскохозяйственных культур </a:t>
            </a:r>
          </a:p>
          <a:p>
            <a:r>
              <a:rPr lang="ru-RU" b="1" dirty="0">
                <a:solidFill>
                  <a:schemeClr val="tx1"/>
                </a:solidFill>
              </a:rPr>
              <a:t>Преимущества:</a:t>
            </a:r>
          </a:p>
          <a:p>
            <a:r>
              <a:rPr lang="ru-RU" dirty="0">
                <a:solidFill>
                  <a:schemeClr val="tx1"/>
                </a:solidFill>
              </a:rPr>
              <a:t>Универсальный биостимулятор-</a:t>
            </a:r>
            <a:r>
              <a:rPr lang="ru-RU" dirty="0" err="1">
                <a:solidFill>
                  <a:schemeClr val="tx1"/>
                </a:solidFill>
              </a:rPr>
              <a:t>антистрессант</a:t>
            </a:r>
            <a:r>
              <a:rPr lang="ru-RU" dirty="0">
                <a:solidFill>
                  <a:schemeClr val="tx1"/>
                </a:solidFill>
              </a:rPr>
              <a:t> с повышенным содержанием свободных аминокислот</a:t>
            </a:r>
          </a:p>
          <a:p>
            <a:r>
              <a:rPr lang="ru-RU" dirty="0">
                <a:solidFill>
                  <a:schemeClr val="tx1"/>
                </a:solidFill>
              </a:rPr>
              <a:t>Стимулирование вегетативного роста</a:t>
            </a:r>
          </a:p>
          <a:p>
            <a:r>
              <a:rPr lang="ru-RU" dirty="0">
                <a:solidFill>
                  <a:schemeClr val="tx1"/>
                </a:solidFill>
              </a:rPr>
              <a:t>Эффективное противодействие стрессам и их последействиям </a:t>
            </a:r>
          </a:p>
          <a:p>
            <a:r>
              <a:rPr lang="ru-RU" dirty="0">
                <a:solidFill>
                  <a:schemeClr val="tx1"/>
                </a:solidFill>
              </a:rPr>
              <a:t>Быстрое восстановление листового аппарата растений и активация ростовых процессов при механических (действие града, </a:t>
            </a:r>
            <a:r>
              <a:rPr lang="ru-RU" dirty="0" err="1">
                <a:solidFill>
                  <a:schemeClr val="tx1"/>
                </a:solidFill>
              </a:rPr>
              <a:t>вымокание</a:t>
            </a:r>
            <a:r>
              <a:rPr lang="ru-RU" dirty="0">
                <a:solidFill>
                  <a:schemeClr val="tx1"/>
                </a:solidFill>
              </a:rPr>
              <a:t> и т.д.), температурных повреждениях (</a:t>
            </a:r>
            <a:r>
              <a:rPr lang="ru-RU" dirty="0" err="1">
                <a:solidFill>
                  <a:schemeClr val="tx1"/>
                </a:solidFill>
              </a:rPr>
              <a:t>подмерзание</a:t>
            </a:r>
            <a:r>
              <a:rPr lang="ru-RU" dirty="0">
                <a:solidFill>
                  <a:schemeClr val="tx1"/>
                </a:solidFill>
              </a:rPr>
              <a:t>)</a:t>
            </a:r>
          </a:p>
          <a:p>
            <a:r>
              <a:rPr lang="ru-RU" dirty="0">
                <a:solidFill>
                  <a:schemeClr val="tx1"/>
                </a:solidFill>
              </a:rPr>
              <a:t>Рекомендуется для всех культур в течение всего вегетационного периода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459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57017"/>
            <a:ext cx="8994678" cy="1995055"/>
          </a:xfrm>
        </p:spPr>
        <p:txBody>
          <a:bodyPr/>
          <a:lstStyle/>
          <a:p>
            <a:pPr algn="ctr"/>
            <a:r>
              <a:rPr lang="ru-RU" sz="4000" dirty="0">
                <a:solidFill>
                  <a:schemeClr val="accent6"/>
                </a:solidFill>
              </a:rPr>
              <a:t>Комплексные микроудобрения</a:t>
            </a:r>
            <a:br>
              <a:rPr lang="ru-RU" sz="4000" dirty="0"/>
            </a:br>
            <a:r>
              <a:rPr lang="ru-RU" sz="2000" b="1" dirty="0"/>
              <a:t>препараты предназначены для некорневых(листовых) подкормок и нацелены на пополнения и профилактику дефицита основных микроэлементов в различные периоды вегетации сельскохозяйственных </a:t>
            </a:r>
            <a:r>
              <a:rPr lang="ru-RU" sz="2000" dirty="0"/>
              <a:t>культур.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8364" y="2253673"/>
            <a:ext cx="10076871" cy="4405745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УЛЬТРАМАГ КОМБИ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ОСОБЕННОСТИ И ПРЕИМУЩЕСТВО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Содержит специальный комплекс адъювантов, в том числе с поверхностно активными свойствам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Оптимальная </a:t>
            </a:r>
            <a:r>
              <a:rPr lang="ru-RU" b="1" dirty="0" err="1">
                <a:solidFill>
                  <a:schemeClr val="tx1"/>
                </a:solidFill>
              </a:rPr>
              <a:t>растекаемость</a:t>
            </a:r>
            <a:r>
              <a:rPr lang="ru-RU" b="1" dirty="0">
                <a:solidFill>
                  <a:schemeClr val="tx1"/>
                </a:solidFill>
              </a:rPr>
              <a:t> рабочих растворов на листьях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Быстрое, полное проникновение и усвоение питательных элементов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Высокое содержание основных микроэлементов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Состав и соотношение микроэлементов в каждой марке подобраны с учетом индивидуальных потребностей конкретной культуры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Содержит титан (Т</a:t>
            </a:r>
            <a:r>
              <a:rPr lang="en-US" b="1" dirty="0" err="1">
                <a:solidFill>
                  <a:schemeClr val="tx1"/>
                </a:solidFill>
              </a:rPr>
              <a:t>i</a:t>
            </a:r>
            <a:r>
              <a:rPr lang="en-US" b="1" dirty="0">
                <a:solidFill>
                  <a:schemeClr val="tx1"/>
                </a:solidFill>
              </a:rPr>
              <a:t>) </a:t>
            </a:r>
            <a:r>
              <a:rPr lang="ru-RU" b="1" dirty="0">
                <a:solidFill>
                  <a:schemeClr val="tx1"/>
                </a:solidFill>
              </a:rPr>
              <a:t>– активатор роста растений, позволяющий качественно повысить усвоение из листьев и почвы питательных элементов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Эффективное поддержание баланса микроэлементов в критические периоды развития культур</a:t>
            </a:r>
          </a:p>
        </p:txBody>
      </p:sp>
    </p:spTree>
    <p:extLst>
      <p:ext uri="{BB962C8B-B14F-4D97-AF65-F5344CB8AC3E}">
        <p14:creationId xmlns:p14="http://schemas.microsoft.com/office/powerpoint/2010/main" val="15489407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D:\Мои документы\брошюры комплексной защиты\картофель\фото\kontrol 3.tif">
            <a:extLst>
              <a:ext uri="{FF2B5EF4-FFF2-40B4-BE49-F238E27FC236}">
                <a16:creationId xmlns:a16="http://schemas.microsoft.com/office/drawing/2014/main" id="{95519FEA-CB6F-4D7A-892A-8F4483389C7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5" b="16599"/>
          <a:stretch/>
        </p:blipFill>
        <p:spPr bwMode="auto">
          <a:xfrm>
            <a:off x="4210278" y="2215243"/>
            <a:ext cx="6497706" cy="3346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12DA0E9-FCC5-48EA-8ED9-36B1D616B3E4}"/>
              </a:ext>
            </a:extLst>
          </p:cNvPr>
          <p:cNvSpPr/>
          <p:nvPr/>
        </p:nvSpPr>
        <p:spPr>
          <a:xfrm>
            <a:off x="8691150" y="6396335"/>
            <a:ext cx="29451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Омская область, </a:t>
            </a:r>
          </a:p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ООО «Агрокомплекс </a:t>
            </a:r>
            <a:r>
              <a:rPr kumimoji="0" lang="ru-RU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Нижнеиртышский</a:t>
            </a: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091E3-CC7E-4139-A6AC-CCF7948C2797}"/>
              </a:ext>
            </a:extLst>
          </p:cNvPr>
          <p:cNvSpPr txBox="1"/>
          <p:nvPr/>
        </p:nvSpPr>
        <p:spPr>
          <a:xfrm>
            <a:off x="413141" y="2215243"/>
            <a:ext cx="262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9515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СХЕМА ОПЫТА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2999FF-7A42-43D6-BCF1-F95CB5F92ED1}"/>
              </a:ext>
            </a:extLst>
          </p:cNvPr>
          <p:cNvSpPr txBox="1"/>
          <p:nvPr/>
        </p:nvSpPr>
        <p:spPr>
          <a:xfrm>
            <a:off x="472350" y="2680643"/>
            <a:ext cx="262624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Обработка клубней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Биостим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Старт 0,8 л/т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B41124-2FFB-4821-96FD-46B2A214E3E5}"/>
              </a:ext>
            </a:extLst>
          </p:cNvPr>
          <p:cNvSpPr txBox="1"/>
          <p:nvPr/>
        </p:nvSpPr>
        <p:spPr>
          <a:xfrm>
            <a:off x="205806" y="3357751"/>
            <a:ext cx="304091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1-я листовая подкормка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Ультрамаг Комби для картофеля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 л/га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D3BA6C-B713-4AFC-A4AC-D31607EF9C16}"/>
              </a:ext>
            </a:extLst>
          </p:cNvPr>
          <p:cNvSpPr txBox="1"/>
          <p:nvPr/>
        </p:nvSpPr>
        <p:spPr>
          <a:xfrm>
            <a:off x="205806" y="4588857"/>
            <a:ext cx="3040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2-я листовая подкормка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Ультрамаг Калий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2,0 л/га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B810D6-A5A8-4D50-BA93-3DB2DC356CFA}"/>
              </a:ext>
            </a:extLst>
          </p:cNvPr>
          <p:cNvSpPr txBox="1"/>
          <p:nvPr/>
        </p:nvSpPr>
        <p:spPr>
          <a:xfrm>
            <a:off x="4686014" y="5565862"/>
            <a:ext cx="2060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Без применения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агрохимикатов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BEFEF64-06F9-4CFC-9DFF-5B695C635F53}"/>
              </a:ext>
            </a:extLst>
          </p:cNvPr>
          <p:cNvSpPr/>
          <p:nvPr/>
        </p:nvSpPr>
        <p:spPr>
          <a:xfrm>
            <a:off x="7611189" y="5561445"/>
            <a:ext cx="3047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С применением микроудобрений серии Ультрамаг </a:t>
            </a:r>
            <a:endParaRPr kumimoji="0" lang="ru-RU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11487" y="525465"/>
            <a:ext cx="9038551" cy="60483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Эффективность применения </a:t>
            </a:r>
            <a:r>
              <a:rPr lang="ru-RU" sz="3200" dirty="0">
                <a:solidFill>
                  <a:srgbClr val="C00000"/>
                </a:solidFill>
              </a:rPr>
              <a:t>УЛЬТРАМАГ КОМБИ </a:t>
            </a:r>
            <a:br>
              <a:rPr lang="ru-RU" dirty="0"/>
            </a:br>
            <a:r>
              <a:rPr lang="ru-RU" dirty="0"/>
              <a:t>для картофеля</a:t>
            </a:r>
          </a:p>
        </p:txBody>
      </p:sp>
      <p:sp>
        <p:nvSpPr>
          <p:cNvPr id="30" name="Oval 20"/>
          <p:cNvSpPr/>
          <p:nvPr/>
        </p:nvSpPr>
        <p:spPr>
          <a:xfrm>
            <a:off x="9104293" y="1576563"/>
            <a:ext cx="2036805" cy="2036805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31" name="TextBox 5"/>
          <p:cNvSpPr txBox="1">
            <a:spLocks noChangeArrowheads="1"/>
          </p:cNvSpPr>
          <p:nvPr/>
        </p:nvSpPr>
        <p:spPr bwMode="auto">
          <a:xfrm>
            <a:off x="9207110" y="2032144"/>
            <a:ext cx="1913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Урожайность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27,1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FFFFFF"/>
                </a:solidFill>
              </a:rPr>
              <a:t>т/га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2" name="Oval 20"/>
          <p:cNvSpPr/>
          <p:nvPr/>
        </p:nvSpPr>
        <p:spPr>
          <a:xfrm>
            <a:off x="3277377" y="1542279"/>
            <a:ext cx="2036805" cy="2036805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3404034" y="2044787"/>
            <a:ext cx="17917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Урожайность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23,7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FFFFFF"/>
                </a:solidFill>
              </a:rPr>
              <a:t>т/га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30957" y="3613368"/>
            <a:ext cx="176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+ 3,4 т/га</a:t>
            </a:r>
          </a:p>
        </p:txBody>
      </p:sp>
    </p:spTree>
    <p:extLst>
      <p:ext uri="{BB962C8B-B14F-4D97-AF65-F5344CB8AC3E}">
        <p14:creationId xmlns:p14="http://schemas.microsoft.com/office/powerpoint/2010/main" val="31942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3011488" y="525465"/>
            <a:ext cx="8950868" cy="604837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Эффективность применения </a:t>
            </a:r>
            <a:r>
              <a:rPr lang="ru-RU" sz="3200" dirty="0">
                <a:solidFill>
                  <a:srgbClr val="C00000"/>
                </a:solidFill>
              </a:rPr>
              <a:t>УЛЬТРАМАГ КОМБИ </a:t>
            </a:r>
            <a:br>
              <a:rPr lang="ru-RU" dirty="0"/>
            </a:br>
            <a:r>
              <a:rPr lang="ru-RU" dirty="0"/>
              <a:t>для картофеля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4A8DAE-C79F-46B9-A7A7-9B6BE24E4C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46385" y="945931"/>
          <a:ext cx="10925505" cy="5912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3185" y="2979683"/>
            <a:ext cx="2743198" cy="2743198"/>
          </a:xfrm>
          <a:prstGeom prst="rect">
            <a:avLst/>
          </a:prstGeom>
          <a:noFill/>
        </p:spPr>
      </p:pic>
      <p:pic>
        <p:nvPicPr>
          <p:cNvPr id="5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76572" y="2222934"/>
            <a:ext cx="3117068" cy="3657604"/>
          </a:xfrm>
          <a:prstGeom prst="rect">
            <a:avLst/>
          </a:prstGeom>
          <a:noFill/>
        </p:spPr>
      </p:pic>
      <p:pic>
        <p:nvPicPr>
          <p:cNvPr id="6" name="Picture 7" descr="Похожее изображение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1118" y="1728161"/>
            <a:ext cx="3883571" cy="455702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90496" y="3216166"/>
            <a:ext cx="19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23,7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3488" y="2785242"/>
            <a:ext cx="19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26,6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4757" y="2385848"/>
            <a:ext cx="1954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27,1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663290" y="2453789"/>
            <a:ext cx="3294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Урожайность, т/га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13683" y="1891862"/>
            <a:ext cx="1560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+ 3,4 т /га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41918" y="6156643"/>
            <a:ext cx="3657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Омская область, ООО "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Прииртышское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»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 rot="16200000" flipH="1">
            <a:off x="3113692" y="3760080"/>
            <a:ext cx="2711666" cy="47293"/>
          </a:xfrm>
          <a:prstGeom prst="line">
            <a:avLst/>
          </a:prstGeom>
          <a:ln w="666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6200000" flipH="1">
            <a:off x="6077612" y="3665486"/>
            <a:ext cx="2942892" cy="26273"/>
          </a:xfrm>
          <a:prstGeom prst="line">
            <a:avLst/>
          </a:prstGeom>
          <a:ln w="666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155325" y="2438401"/>
            <a:ext cx="1560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+ 2,9  т/га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23242" y="5381298"/>
            <a:ext cx="24804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Без обработки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29807" y="5238728"/>
            <a:ext cx="24804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Ультрамаг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Комби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для картофель + Ультрамаг бор  1,0 л/га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20000" y="5201942"/>
            <a:ext cx="3862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Ультрамаг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Комби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для картофель + Ультрамаг бор  1,0 л/га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+ Ультрамаг Калий 3 ,0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лга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721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6" y="129309"/>
            <a:ext cx="9567333" cy="1856509"/>
          </a:xfrm>
        </p:spPr>
        <p:txBody>
          <a:bodyPr/>
          <a:lstStyle/>
          <a:p>
            <a:pPr algn="ctr"/>
            <a:r>
              <a:rPr lang="ru-RU" sz="4000" dirty="0"/>
              <a:t>Эффективность применения </a:t>
            </a:r>
            <a:r>
              <a:rPr lang="ru-RU" sz="4000" dirty="0">
                <a:solidFill>
                  <a:srgbClr val="C00000"/>
                </a:solidFill>
              </a:rPr>
              <a:t>УЛЬТРАМАГ КОМБИ </a:t>
            </a:r>
            <a:br>
              <a:rPr lang="ru-RU" sz="4000" dirty="0"/>
            </a:br>
            <a:r>
              <a:rPr lang="ru-RU" sz="4000" dirty="0"/>
              <a:t>для картофеля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72510" y="5606473"/>
            <a:ext cx="8719126" cy="4793673"/>
          </a:xfrm>
        </p:spPr>
        <p:txBody>
          <a:bodyPr>
            <a:normAutofit/>
          </a:bodyPr>
          <a:lstStyle/>
          <a:p>
            <a:r>
              <a:rPr lang="ru-RU" sz="1400" dirty="0">
                <a:solidFill>
                  <a:schemeClr val="tx1"/>
                </a:solidFill>
              </a:rPr>
              <a:t>АО Железнодорожный</a:t>
            </a:r>
          </a:p>
          <a:p>
            <a:r>
              <a:rPr lang="ru-RU" sz="1400" dirty="0" err="1">
                <a:solidFill>
                  <a:schemeClr val="tx1"/>
                </a:solidFill>
              </a:rPr>
              <a:t>Усольского</a:t>
            </a:r>
            <a:r>
              <a:rPr lang="ru-RU" sz="1400" dirty="0">
                <a:solidFill>
                  <a:schemeClr val="tx1"/>
                </a:solidFill>
              </a:rPr>
              <a:t> района</a:t>
            </a:r>
          </a:p>
          <a:p>
            <a:r>
              <a:rPr lang="ru-RU" sz="1400" dirty="0">
                <a:solidFill>
                  <a:schemeClr val="tx1"/>
                </a:solidFill>
              </a:rPr>
              <a:t>Иркутской области</a:t>
            </a:r>
          </a:p>
        </p:txBody>
      </p:sp>
      <p:pic>
        <p:nvPicPr>
          <p:cNvPr id="2050" name="Picture 2" descr="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03" y="2798618"/>
            <a:ext cx="7191375" cy="368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6619" y="2272145"/>
            <a:ext cx="10575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b="1" dirty="0"/>
              <a:t>Внесение во время </a:t>
            </a:r>
            <a:r>
              <a:rPr lang="ru-RU" sz="2000" b="1" dirty="0" err="1"/>
              <a:t>бутонизации</a:t>
            </a:r>
            <a:r>
              <a:rPr lang="ru-RU" sz="2000" b="1" dirty="0"/>
              <a:t>  - 1 л\га</a:t>
            </a:r>
          </a:p>
          <a:p>
            <a:pPr marL="342900" indent="-342900" algn="just">
              <a:buAutoNum type="arabicPeriod"/>
            </a:pPr>
            <a:r>
              <a:rPr lang="ru-RU" sz="2000" b="1" dirty="0"/>
              <a:t>Внесение через 7 дней -                 1л\га</a:t>
            </a:r>
          </a:p>
          <a:p>
            <a:pPr marL="342900" indent="-342900" algn="just">
              <a:buAutoNum type="arabicPeriod"/>
            </a:pPr>
            <a:r>
              <a:rPr lang="ru-RU" sz="2000" b="1" dirty="0"/>
              <a:t>Урожайность на контроле (без внесения </a:t>
            </a:r>
            <a:r>
              <a:rPr lang="ru-RU" sz="2000" b="1" dirty="0" err="1"/>
              <a:t>ультрамаг</a:t>
            </a:r>
            <a:r>
              <a:rPr lang="ru-RU" sz="2000" b="1" dirty="0"/>
              <a:t> </a:t>
            </a:r>
            <a:r>
              <a:rPr lang="ru-RU" sz="2000" b="1" dirty="0" err="1"/>
              <a:t>комби</a:t>
            </a:r>
            <a:r>
              <a:rPr lang="ru-RU" sz="2000" b="1" dirty="0"/>
              <a:t>) 22т\га</a:t>
            </a:r>
          </a:p>
          <a:p>
            <a:pPr marL="342900" indent="-342900" algn="just">
              <a:buAutoNum type="arabicPeriod"/>
            </a:pPr>
            <a:r>
              <a:rPr lang="ru-RU" sz="2000" b="1" dirty="0"/>
              <a:t>Урожайность с внесением </a:t>
            </a:r>
            <a:r>
              <a:rPr lang="ru-RU" sz="2000" b="1" dirty="0" err="1"/>
              <a:t>ультрамаг</a:t>
            </a:r>
            <a:r>
              <a:rPr lang="ru-RU" sz="2000" b="1" dirty="0"/>
              <a:t> </a:t>
            </a:r>
            <a:r>
              <a:rPr lang="ru-RU" sz="2000" b="1" dirty="0" err="1"/>
              <a:t>комби</a:t>
            </a:r>
            <a:r>
              <a:rPr lang="ru-RU" sz="2000" b="1" dirty="0"/>
              <a:t> 26 т\га</a:t>
            </a:r>
          </a:p>
          <a:p>
            <a:pPr marL="342900" indent="-342900" algn="just">
              <a:buAutoNum type="arabicPeriod"/>
            </a:pPr>
            <a:endParaRPr lang="ru-RU" sz="2000" b="1" dirty="0"/>
          </a:p>
          <a:p>
            <a:pPr algn="just"/>
            <a:r>
              <a:rPr lang="ru-RU" sz="2000" b="1" dirty="0"/>
              <a:t>Увеличение по сравнению с контролем (без внесения </a:t>
            </a:r>
            <a:r>
              <a:rPr lang="ru-RU" sz="2000" b="1" dirty="0" err="1"/>
              <a:t>ультрамаг</a:t>
            </a:r>
            <a:r>
              <a:rPr lang="ru-RU" sz="2000" b="1" dirty="0"/>
              <a:t> </a:t>
            </a:r>
            <a:r>
              <a:rPr lang="ru-RU" sz="2000" b="1" dirty="0" err="1"/>
              <a:t>комби</a:t>
            </a:r>
            <a:r>
              <a:rPr lang="ru-RU" sz="2000" b="1" dirty="0"/>
              <a:t>)  на 4 </a:t>
            </a:r>
            <a:r>
              <a:rPr lang="ru-RU" sz="2000" b="1" dirty="0" err="1"/>
              <a:t>тн</a:t>
            </a:r>
            <a:r>
              <a:rPr lang="ru-RU" sz="2000" b="1" dirty="0"/>
              <a:t>\га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09382" y="6488668"/>
            <a:ext cx="6960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2018 г</a:t>
            </a:r>
          </a:p>
        </p:txBody>
      </p:sp>
    </p:spTree>
    <p:extLst>
      <p:ext uri="{BB962C8B-B14F-4D97-AF65-F5344CB8AC3E}">
        <p14:creationId xmlns:p14="http://schemas.microsoft.com/office/powerpoint/2010/main" val="1854259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08001"/>
            <a:ext cx="9144000" cy="1265382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200" b="1" dirty="0">
                <a:solidFill>
                  <a:srgbClr val="996600"/>
                </a:solidFill>
                <a:latin typeface="Georgia" panose="02040502050405020303" pitchFamily="18" charset="0"/>
                <a:ea typeface="Andale Sans UI" pitchFamily="2"/>
                <a:cs typeface="Tahoma" pitchFamily="2"/>
              </a:rPr>
              <a:t>Влияние питательных элементов на урожайность и качественные показатели  клубней</a:t>
            </a:r>
            <a:br>
              <a:rPr lang="ru-RU" sz="3200" b="1" dirty="0">
                <a:solidFill>
                  <a:srgbClr val="996600"/>
                </a:solidFill>
                <a:latin typeface="Georgia" panose="02040502050405020303" pitchFamily="18" charset="0"/>
                <a:ea typeface="Andale Sans UI" pitchFamily="2"/>
                <a:cs typeface="Tahoma" pitchFamily="2"/>
              </a:rPr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1690255"/>
            <a:ext cx="9144000" cy="3567545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/>
          <p:cNvGraphicFramePr/>
          <p:nvPr>
            <p:extLst>
              <p:ext uri="{D42A27DB-BD31-4B8C-83A1-F6EECF244321}">
                <p14:modId xmlns:p14="http://schemas.microsoft.com/office/powerpoint/2010/main" val="3454167801"/>
              </p:ext>
            </p:extLst>
          </p:nvPr>
        </p:nvGraphicFramePr>
        <p:xfrm>
          <a:off x="508000" y="1320801"/>
          <a:ext cx="11157527" cy="59574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3" imgW="8209966" imgH="4060462" progId="Word.Document.8">
                  <p:embed/>
                </p:oleObj>
              </mc:Choice>
              <mc:Fallback>
                <p:oleObj name="Document" r:id="rId3" imgW="8209966" imgH="4060462" progId="Word.Document.8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8000" y="1320801"/>
                        <a:ext cx="11157527" cy="5957454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chemeClr val="bg1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803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grobook.ru/sites/default/files/20-07/u22731/ev2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248"/>
            <a:ext cx="12192000" cy="703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78624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262964"/>
            <a:ext cx="7766936" cy="235819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521527"/>
            <a:ext cx="9179406" cy="42117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/>
              <a:t>Система защиты – комплекс мер, направленных на поддержание хорошего состояния растений и получения качественного, свободного от болезней урожая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5149" y="536098"/>
            <a:ext cx="110973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</a:rPr>
              <a:t>Защита картофеля от болезней, вредителей и сорняков – это на текущий момент необходимость</a:t>
            </a:r>
          </a:p>
        </p:txBody>
      </p:sp>
    </p:spTree>
    <p:extLst>
      <p:ext uri="{BB962C8B-B14F-4D97-AF65-F5344CB8AC3E}">
        <p14:creationId xmlns:p14="http://schemas.microsoft.com/office/powerpoint/2010/main" val="221013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cf2.ppt-online.org/files2/slide/x/xzSGoAvYj9HVca0g5KE8Chsn2MD7BI3ePObmrJ/slide-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1999" cy="686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88760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6"/>
                </a:solidFill>
              </a:rPr>
              <a:t>Биотические и абиотические болезни</a:t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lvl="1" algn="ctr"/>
            <a:r>
              <a:rPr lang="ru-RU" sz="2000" b="1" dirty="0">
                <a:solidFill>
                  <a:schemeClr val="accent6"/>
                </a:solidFill>
              </a:rPr>
              <a:t>БИОТИЧЕСКИЕ БОЛЕЗНИ</a:t>
            </a:r>
          </a:p>
          <a:p>
            <a:pPr lvl="1"/>
            <a:r>
              <a:rPr lang="ru-RU" sz="2000" dirty="0">
                <a:solidFill>
                  <a:schemeClr val="tx1"/>
                </a:solidFill>
              </a:rPr>
              <a:t>Вызваны такими патогенными организмами как грибы, вирус, </a:t>
            </a:r>
            <a:r>
              <a:rPr lang="ru-RU" sz="2000" dirty="0" err="1">
                <a:solidFill>
                  <a:schemeClr val="tx1"/>
                </a:solidFill>
              </a:rPr>
              <a:t>вироид</a:t>
            </a:r>
            <a:r>
              <a:rPr lang="ru-RU" sz="2000" dirty="0">
                <a:solidFill>
                  <a:schemeClr val="tx1"/>
                </a:solidFill>
              </a:rPr>
              <a:t>, нематода.</a:t>
            </a:r>
          </a:p>
          <a:p>
            <a:pPr lvl="1"/>
            <a:r>
              <a:rPr lang="ru-RU" sz="2000" dirty="0">
                <a:solidFill>
                  <a:schemeClr val="tx1"/>
                </a:solidFill>
              </a:rPr>
              <a:t>Возбудитель инфекции способен к размножению внутри или снаружи своего хозяина и может заражать от растения к растению</a:t>
            </a:r>
            <a:r>
              <a:rPr lang="ru-RU" dirty="0">
                <a:solidFill>
                  <a:schemeClr val="accent6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АБИОТИЧЕСКИЕ СТРЕССЫ</a:t>
            </a:r>
          </a:p>
          <a:p>
            <a:r>
              <a:rPr lang="ru-RU" sz="2000" dirty="0">
                <a:solidFill>
                  <a:schemeClr val="tx1"/>
                </a:solidFill>
              </a:rPr>
              <a:t>Вызваны неблагоприятными условиями выращивания: такими как экстремальные температуры, засуха, влажность, несбалансированное количество кислорода, токсические вещества в почве или в атмосфере, дефицит или избыток важных минеральных веществ.</a:t>
            </a:r>
          </a:p>
        </p:txBody>
      </p:sp>
    </p:spTree>
    <p:extLst>
      <p:ext uri="{BB962C8B-B14F-4D97-AF65-F5344CB8AC3E}">
        <p14:creationId xmlns:p14="http://schemas.microsoft.com/office/powerpoint/2010/main" val="126736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3" y="92365"/>
            <a:ext cx="10064557" cy="56341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6"/>
                </a:solidFill>
              </a:rPr>
              <a:t>Важна правильная диагностика</a:t>
            </a:r>
            <a:br>
              <a:rPr lang="ru-RU" dirty="0">
                <a:solidFill>
                  <a:schemeClr val="accent6"/>
                </a:solidFill>
              </a:rPr>
            </a:br>
            <a:r>
              <a:rPr lang="ru-RU" sz="2000" dirty="0">
                <a:solidFill>
                  <a:srgbClr val="0070C0"/>
                </a:solidFill>
              </a:rPr>
              <a:t>проявление недостатков питания в стрессовых погодных условиях можно спутать с инфекцией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5745" y="1385455"/>
            <a:ext cx="4185623" cy="1782618"/>
          </a:xfrm>
        </p:spPr>
        <p:txBody>
          <a:bodyPr/>
          <a:lstStyle/>
          <a:p>
            <a:r>
              <a:rPr lang="ru-RU" u="sng" dirty="0">
                <a:solidFill>
                  <a:schemeClr val="accent2"/>
                </a:solidFill>
              </a:rPr>
              <a:t>Дефицит марганца </a:t>
            </a:r>
            <a:r>
              <a:rPr lang="ru-RU" sz="1800" b="1" dirty="0"/>
              <a:t>Неинфекционные болезни</a:t>
            </a:r>
          </a:p>
          <a:p>
            <a:r>
              <a:rPr lang="ru-RU" sz="1400" i="1" dirty="0"/>
              <a:t>Незаразны</a:t>
            </a:r>
          </a:p>
          <a:p>
            <a:r>
              <a:rPr lang="ru-RU" sz="1400" i="1" dirty="0"/>
              <a:t>Имеют массовый характер проявления при действии неблагоприятного фактора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7276061" y="1200727"/>
            <a:ext cx="4481830" cy="2096656"/>
          </a:xfrm>
        </p:spPr>
        <p:txBody>
          <a:bodyPr/>
          <a:lstStyle/>
          <a:p>
            <a:r>
              <a:rPr lang="ru-RU" dirty="0" err="1">
                <a:solidFill>
                  <a:srgbClr val="FF0000"/>
                </a:solidFill>
              </a:rPr>
              <a:t>Альтернариоз</a:t>
            </a:r>
            <a:r>
              <a:rPr lang="ru-RU" dirty="0">
                <a:solidFill>
                  <a:srgbClr val="FF0000"/>
                </a:solidFill>
              </a:rPr>
              <a:t> </a:t>
            </a:r>
          </a:p>
          <a:p>
            <a:r>
              <a:rPr lang="ru-RU" sz="1800" b="1" dirty="0">
                <a:solidFill>
                  <a:schemeClr val="tx1"/>
                </a:solidFill>
              </a:rPr>
              <a:t>Инфекционные болезни</a:t>
            </a:r>
          </a:p>
          <a:p>
            <a:r>
              <a:rPr lang="ru-RU" sz="1400" i="1" dirty="0">
                <a:solidFill>
                  <a:schemeClr val="tx1"/>
                </a:solidFill>
              </a:rPr>
              <a:t>Заразны (т.е. передаются от одного растения к другому)</a:t>
            </a:r>
          </a:p>
          <a:p>
            <a:r>
              <a:rPr lang="ru-RU" sz="1400" i="1" dirty="0">
                <a:solidFill>
                  <a:schemeClr val="tx1"/>
                </a:solidFill>
              </a:rPr>
              <a:t>Начинается с единичных растений в дальнейшем могут приобретать массовый характер</a:t>
            </a:r>
          </a:p>
        </p:txBody>
      </p:sp>
      <p:pic>
        <p:nvPicPr>
          <p:cNvPr id="2050" name="Picture 2" descr="http://agromaster.ru/images/pomosh_v_vybore_produkta/verhnyaya-storona-lista-kartofelya-pri-deficite-marganc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1" y="3297383"/>
            <a:ext cx="5208988" cy="349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syngenta.by/sites/g/files/kgtney481/files/styles/syn_full_width_scale/public/media/image/2019/08/02/alternarios_potato_3.jpg?itok=YlZVGsHX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645" y="3297383"/>
            <a:ext cx="5314356" cy="356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53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1892" y="138546"/>
            <a:ext cx="10991272" cy="1514763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Одни заболевания развиваются медленно или совсем прекращают свое развитие в период хранения, другие – развиваются быстро и инфекция легко распространяется на соседние клубни при прямом контакте или по воздуху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436" y="1939636"/>
            <a:ext cx="11739419" cy="4553528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5"/>
                </a:solidFill>
              </a:rPr>
              <a:t>Все болезни, проявляющиеся в период хранения, можно разделить на три группы: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Болезнь проявляется только в поле </a:t>
            </a:r>
            <a:r>
              <a:rPr lang="ru-RU" sz="2400" dirty="0">
                <a:solidFill>
                  <a:schemeClr val="tx1"/>
                </a:solidFill>
              </a:rPr>
              <a:t>(сорняки, вредители</a:t>
            </a:r>
            <a:r>
              <a:rPr lang="ru-RU" sz="2400" b="1" dirty="0">
                <a:solidFill>
                  <a:srgbClr val="0070C0"/>
                </a:solidFill>
              </a:rPr>
              <a:t>, вирусные, </a:t>
            </a:r>
            <a:r>
              <a:rPr lang="ru-RU" sz="2400" b="1" dirty="0" err="1">
                <a:solidFill>
                  <a:srgbClr val="0070C0"/>
                </a:solidFill>
              </a:rPr>
              <a:t>вироидные</a:t>
            </a:r>
            <a:r>
              <a:rPr lang="ru-RU" sz="2400" b="1" dirty="0">
                <a:solidFill>
                  <a:srgbClr val="0070C0"/>
                </a:solidFill>
              </a:rPr>
              <a:t> и </a:t>
            </a:r>
            <a:r>
              <a:rPr lang="ru-RU" sz="2400" b="1" dirty="0" err="1">
                <a:solidFill>
                  <a:srgbClr val="0070C0"/>
                </a:solidFill>
              </a:rPr>
              <a:t>фитоплазменные</a:t>
            </a:r>
            <a:r>
              <a:rPr lang="ru-RU" sz="2400" b="1" dirty="0">
                <a:solidFill>
                  <a:srgbClr val="0070C0"/>
                </a:solidFill>
              </a:rPr>
              <a:t> заболевания, парша обыкновенная, порошистая, </a:t>
            </a:r>
            <a:r>
              <a:rPr lang="ru-RU" sz="2400" b="1" dirty="0" err="1">
                <a:solidFill>
                  <a:srgbClr val="0070C0"/>
                </a:solidFill>
              </a:rPr>
              <a:t>ризоктониоз</a:t>
            </a:r>
            <a:r>
              <a:rPr lang="ru-RU" sz="2400" b="1" dirty="0">
                <a:solidFill>
                  <a:srgbClr val="0070C0"/>
                </a:solidFill>
              </a:rPr>
              <a:t>);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Болезнь проявляется в поле и продолжает развитие при хранении  </a:t>
            </a:r>
            <a:r>
              <a:rPr lang="ru-RU" sz="2400" b="1" dirty="0">
                <a:solidFill>
                  <a:srgbClr val="0070C0"/>
                </a:solidFill>
              </a:rPr>
              <a:t>(</a:t>
            </a:r>
            <a:r>
              <a:rPr lang="ru-RU" sz="2400" b="1" dirty="0" err="1">
                <a:solidFill>
                  <a:srgbClr val="0070C0"/>
                </a:solidFill>
              </a:rPr>
              <a:t>фитофтороз,антракноз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альтернариоз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err="1">
                <a:solidFill>
                  <a:srgbClr val="0070C0"/>
                </a:solidFill>
              </a:rPr>
              <a:t>питиозные</a:t>
            </a:r>
            <a:r>
              <a:rPr lang="ru-RU" sz="2400" b="1" dirty="0">
                <a:solidFill>
                  <a:srgbClr val="0070C0"/>
                </a:solidFill>
              </a:rPr>
              <a:t> гнили, серебристая парша, фузариоз); </a:t>
            </a: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Болезнь проявляется только при хранении </a:t>
            </a:r>
            <a:r>
              <a:rPr lang="ru-RU" sz="2400" b="1" dirty="0">
                <a:solidFill>
                  <a:srgbClr val="0070C0"/>
                </a:solidFill>
              </a:rPr>
              <a:t>(плесневые грибы: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Penicillium</a:t>
            </a:r>
            <a:r>
              <a:rPr lang="ru-RU" sz="2400" b="1" i="1" dirty="0">
                <a:solidFill>
                  <a:srgbClr val="0070C0"/>
                </a:solidFill>
              </a:rPr>
              <a:t>,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Aspergillis</a:t>
            </a:r>
            <a:r>
              <a:rPr lang="ru-RU" sz="2400" b="1" dirty="0">
                <a:solidFill>
                  <a:srgbClr val="0070C0"/>
                </a:solidFill>
              </a:rPr>
              <a:t>, мокрые бактериальные гнили, сухая </a:t>
            </a:r>
            <a:r>
              <a:rPr lang="ru-RU" sz="2400" b="1" dirty="0" err="1">
                <a:solidFill>
                  <a:srgbClr val="0070C0"/>
                </a:solidFill>
              </a:rPr>
              <a:t>фузариозная</a:t>
            </a:r>
            <a:r>
              <a:rPr lang="ru-RU" sz="2400" b="1" dirty="0">
                <a:solidFill>
                  <a:srgbClr val="0070C0"/>
                </a:solidFill>
              </a:rPr>
              <a:t> гниль)</a:t>
            </a:r>
          </a:p>
        </p:txBody>
      </p:sp>
    </p:spTree>
    <p:extLst>
      <p:ext uri="{BB962C8B-B14F-4D97-AF65-F5344CB8AC3E}">
        <p14:creationId xmlns:p14="http://schemas.microsoft.com/office/powerpoint/2010/main" val="2063686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452582"/>
            <a:ext cx="7766936" cy="572654"/>
          </a:xfrm>
        </p:spPr>
        <p:txBody>
          <a:bodyPr/>
          <a:lstStyle/>
          <a:p>
            <a:r>
              <a:rPr lang="ru-RU" sz="4000" b="1" dirty="0"/>
              <a:t>Программа защиты картофеля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059709"/>
            <a:ext cx="7766936" cy="4082473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rgbClr val="0070C0"/>
                </a:solidFill>
              </a:rPr>
              <a:t>Предпосевная обработка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Защита от болезней и вредителей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Контроль сорных растений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Защита от вредителей </a:t>
            </a:r>
            <a:r>
              <a:rPr lang="ru-RU" sz="2800" b="1" dirty="0">
                <a:solidFill>
                  <a:schemeClr val="tx1"/>
                </a:solidFill>
              </a:rPr>
              <a:t>– </a:t>
            </a:r>
            <a:r>
              <a:rPr lang="ru-RU" sz="2800" b="1" i="1" dirty="0">
                <a:solidFill>
                  <a:schemeClr val="tx1"/>
                </a:solidFill>
              </a:rPr>
              <a:t>сочетание предпосевной обработки и опрыскивание в период вегетации</a:t>
            </a:r>
          </a:p>
          <a:p>
            <a:pPr algn="l"/>
            <a:r>
              <a:rPr lang="ru-RU" sz="2800" b="1" dirty="0">
                <a:solidFill>
                  <a:srgbClr val="0070C0"/>
                </a:solidFill>
              </a:rPr>
              <a:t>Десикация </a:t>
            </a:r>
            <a:r>
              <a:rPr lang="ru-RU" sz="2800" b="1" dirty="0">
                <a:solidFill>
                  <a:schemeClr val="tx1"/>
                </a:solidFill>
              </a:rPr>
              <a:t>– </a:t>
            </a:r>
            <a:r>
              <a:rPr lang="ru-RU" sz="2800" b="1" i="1" dirty="0">
                <a:solidFill>
                  <a:schemeClr val="tx1"/>
                </a:solidFill>
              </a:rPr>
              <a:t>это больше, чем просто удаление ботвы </a:t>
            </a:r>
          </a:p>
        </p:txBody>
      </p:sp>
    </p:spTree>
    <p:extLst>
      <p:ext uri="{BB962C8B-B14F-4D97-AF65-F5344CB8AC3E}">
        <p14:creationId xmlns:p14="http://schemas.microsoft.com/office/powerpoint/2010/main" val="3492402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914650" y="573088"/>
            <a:ext cx="9180513" cy="604837"/>
          </a:xfrm>
        </p:spPr>
        <p:txBody>
          <a:bodyPr/>
          <a:lstStyle/>
          <a:p>
            <a:r>
              <a:rPr lang="ru-RU" altLang="ru-RU" sz="3200" dirty="0"/>
              <a:t>Препараты для защиты картофеля</a:t>
            </a:r>
          </a:p>
        </p:txBody>
      </p:sp>
      <p:sp>
        <p:nvSpPr>
          <p:cNvPr id="22118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8E11F5-EFD9-459A-910F-507986711D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542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542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val 20"/>
          <p:cNvSpPr/>
          <p:nvPr/>
        </p:nvSpPr>
        <p:spPr>
          <a:xfrm>
            <a:off x="488461" y="2255614"/>
            <a:ext cx="2294053" cy="2294053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89" name="TextBox 5"/>
          <p:cNvSpPr txBox="1">
            <a:spLocks noChangeArrowheads="1"/>
          </p:cNvSpPr>
          <p:nvPr/>
        </p:nvSpPr>
        <p:spPr bwMode="auto">
          <a:xfrm>
            <a:off x="650875" y="2396224"/>
            <a:ext cx="19685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Препарата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для обработки клубней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623888" y="4750055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91" name="TextBox 8"/>
          <p:cNvSpPr txBox="1">
            <a:spLocks noChangeArrowheads="1"/>
          </p:cNvSpPr>
          <p:nvPr/>
        </p:nvSpPr>
        <p:spPr bwMode="auto">
          <a:xfrm>
            <a:off x="879476" y="4548443"/>
            <a:ext cx="2246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Кагатник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ВРК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>
                <a:solidFill>
                  <a:srgbClr val="000000"/>
                </a:solidFill>
              </a:rPr>
              <a:t>Депозит,</a:t>
            </a:r>
            <a:r>
              <a:rPr lang="ru-RU" altLang="ru-RU" sz="2000" b="1" dirty="0">
                <a:solidFill>
                  <a:srgbClr val="000000"/>
                </a:solidFill>
              </a:rPr>
              <a:t> МЭ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Имидор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Про, КС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>
                <a:solidFill>
                  <a:srgbClr val="000000"/>
                </a:solidFill>
              </a:rPr>
              <a:t>Бомбарда,</a:t>
            </a:r>
            <a:r>
              <a:rPr lang="ru-RU" altLang="ru-RU" sz="2000" b="1" dirty="0">
                <a:solidFill>
                  <a:srgbClr val="000000"/>
                </a:solidFill>
              </a:rPr>
              <a:t> КС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11" name="Прямая со стрелкой 10"/>
          <p:cNvCxnSpPr>
            <a:cxnSpLocks/>
          </p:cNvCxnSpPr>
          <p:nvPr/>
        </p:nvCxnSpPr>
        <p:spPr>
          <a:xfrm>
            <a:off x="623888" y="503421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cxnSpLocks/>
          </p:cNvCxnSpPr>
          <p:nvPr/>
        </p:nvCxnSpPr>
        <p:spPr>
          <a:xfrm>
            <a:off x="623888" y="535171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20"/>
          <p:cNvSpPr/>
          <p:nvPr/>
        </p:nvSpPr>
        <p:spPr>
          <a:xfrm>
            <a:off x="3245604" y="2255614"/>
            <a:ext cx="2293200" cy="2293200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95" name="TextBox 13"/>
          <p:cNvSpPr txBox="1">
            <a:spLocks noChangeArrowheads="1"/>
          </p:cNvSpPr>
          <p:nvPr/>
        </p:nvSpPr>
        <p:spPr bwMode="auto">
          <a:xfrm>
            <a:off x="3205179" y="2396224"/>
            <a:ext cx="23336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Гербицидов</a:t>
            </a:r>
          </a:p>
        </p:txBody>
      </p:sp>
      <p:sp>
        <p:nvSpPr>
          <p:cNvPr id="15" name="Oval 20"/>
          <p:cNvSpPr/>
          <p:nvPr/>
        </p:nvSpPr>
        <p:spPr>
          <a:xfrm>
            <a:off x="6096000" y="2255614"/>
            <a:ext cx="2293200" cy="2293200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97" name="TextBox 15"/>
          <p:cNvSpPr txBox="1">
            <a:spLocks noChangeArrowheads="1"/>
          </p:cNvSpPr>
          <p:nvPr/>
        </p:nvSpPr>
        <p:spPr bwMode="auto">
          <a:xfrm>
            <a:off x="6334125" y="2396224"/>
            <a:ext cx="18161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Фунгицида</a:t>
            </a:r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5973763" y="5064380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5973763" y="5381880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9076278" y="2259295"/>
            <a:ext cx="2293200" cy="2293200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202" name="TextBox 21"/>
          <p:cNvSpPr txBox="1">
            <a:spLocks noChangeArrowheads="1"/>
          </p:cNvSpPr>
          <p:nvPr/>
        </p:nvSpPr>
        <p:spPr bwMode="auto">
          <a:xfrm>
            <a:off x="9301163" y="2396224"/>
            <a:ext cx="184467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Инсектицида</a:t>
            </a:r>
          </a:p>
        </p:txBody>
      </p:sp>
      <p:sp>
        <p:nvSpPr>
          <p:cNvPr id="221206" name="TextBox 2"/>
          <p:cNvSpPr txBox="1">
            <a:spLocks noChangeArrowheads="1"/>
          </p:cNvSpPr>
          <p:nvPr/>
        </p:nvSpPr>
        <p:spPr bwMode="auto">
          <a:xfrm>
            <a:off x="3205179" y="1148793"/>
            <a:ext cx="5691187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6600" b="1" dirty="0">
                <a:solidFill>
                  <a:srgbClr val="9C0042"/>
                </a:solidFill>
              </a:rPr>
              <a:t>27</a:t>
            </a:r>
            <a:r>
              <a:rPr kumimoji="0" lang="ru-RU" alt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9C0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препаратов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9C0042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:</a:t>
            </a:r>
            <a:endParaRPr kumimoji="0" lang="ru-RU" altLang="ru-RU" sz="4800" b="1" i="0" u="none" strike="noStrike" kern="1200" cap="none" spc="0" normalizeH="0" baseline="0" noProof="0" dirty="0">
              <a:ln>
                <a:noFill/>
              </a:ln>
              <a:solidFill>
                <a:srgbClr val="9C0042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26" name="Прямая со стрелкой 25"/>
          <p:cNvCxnSpPr>
            <a:cxnSpLocks/>
          </p:cNvCxnSpPr>
          <p:nvPr/>
        </p:nvCxnSpPr>
        <p:spPr>
          <a:xfrm>
            <a:off x="623888" y="568509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554413" y="4548443"/>
            <a:ext cx="224678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Спрут Экстра, ВР</a:t>
            </a:r>
            <a:endParaRPr kumimoji="0" lang="ru-RU" altLang="ru-RU" sz="20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>
                <a:solidFill>
                  <a:srgbClr val="000000"/>
                </a:solidFill>
              </a:rPr>
              <a:t>Бриг,</a:t>
            </a:r>
            <a:r>
              <a:rPr lang="ru-RU" altLang="ru-RU" sz="2000" b="1" dirty="0">
                <a:solidFill>
                  <a:srgbClr val="000000"/>
                </a:solidFill>
              </a:rPr>
              <a:t> КС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Зонтран, ККР</a:t>
            </a:r>
            <a:endParaRPr kumimoji="0" lang="ru-RU" altLang="ru-RU" sz="2000" b="1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 err="1">
                <a:solidFill>
                  <a:srgbClr val="000000"/>
                </a:solidFill>
              </a:rPr>
              <a:t>Кассиус</a:t>
            </a:r>
            <a:r>
              <a:rPr lang="ru-RU" altLang="ru-RU" sz="2000" b="1" baseline="0" dirty="0">
                <a:solidFill>
                  <a:srgbClr val="000000"/>
                </a:solidFill>
              </a:rPr>
              <a:t>, ВРП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Линтаплант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ВК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 err="1">
                <a:solidFill>
                  <a:srgbClr val="000000"/>
                </a:solidFill>
              </a:rPr>
              <a:t>Тонгара</a:t>
            </a:r>
            <a:r>
              <a:rPr lang="ru-RU" altLang="ru-RU" sz="2000" b="1" baseline="0" dirty="0">
                <a:solidFill>
                  <a:srgbClr val="000000"/>
                </a:solidFill>
              </a:rPr>
              <a:t>,</a:t>
            </a:r>
            <a:r>
              <a:rPr lang="ru-RU" altLang="ru-RU" sz="2000" b="1" dirty="0">
                <a:solidFill>
                  <a:srgbClr val="000000"/>
                </a:solidFill>
              </a:rPr>
              <a:t> ВР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3298826" y="4750055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3298826" y="503421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cxnSpLocks/>
          </p:cNvCxnSpPr>
          <p:nvPr/>
        </p:nvCxnSpPr>
        <p:spPr>
          <a:xfrm>
            <a:off x="3298826" y="535171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cxnSpLocks/>
          </p:cNvCxnSpPr>
          <p:nvPr/>
        </p:nvCxnSpPr>
        <p:spPr>
          <a:xfrm>
            <a:off x="3298826" y="568509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</p:cNvCxnSpPr>
          <p:nvPr/>
        </p:nvCxnSpPr>
        <p:spPr>
          <a:xfrm>
            <a:off x="3298826" y="6028679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cxnSpLocks/>
          </p:cNvCxnSpPr>
          <p:nvPr/>
        </p:nvCxnSpPr>
        <p:spPr>
          <a:xfrm>
            <a:off x="3298826" y="6362054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6292597" y="4548443"/>
            <a:ext cx="224678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Метамил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МЦ, ВДГ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000000"/>
                </a:solidFill>
              </a:rPr>
              <a:t>Ширма, КС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Кагатник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ВРК</a:t>
            </a:r>
          </a:p>
        </p:txBody>
      </p: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5973763" y="4750055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8"/>
          <p:cNvSpPr txBox="1">
            <a:spLocks noChangeArrowheads="1"/>
          </p:cNvSpPr>
          <p:nvPr/>
        </p:nvSpPr>
        <p:spPr bwMode="auto">
          <a:xfrm>
            <a:off x="9573012" y="4548443"/>
            <a:ext cx="224678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Имидор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ВРК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err="1">
                <a:solidFill>
                  <a:srgbClr val="000000"/>
                </a:solidFill>
              </a:rPr>
              <a:t>Фаскорд</a:t>
            </a:r>
            <a:r>
              <a:rPr lang="ru-RU" altLang="ru-RU" sz="2000" b="1" dirty="0">
                <a:solidFill>
                  <a:srgbClr val="000000"/>
                </a:solidFill>
              </a:rPr>
              <a:t>, КЭ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Кинфос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, КЭ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 err="1">
                <a:solidFill>
                  <a:srgbClr val="000000"/>
                </a:solidFill>
              </a:rPr>
              <a:t>Беретта</a:t>
            </a:r>
            <a:r>
              <a:rPr lang="ru-RU" altLang="ru-RU" sz="2000" b="1" dirty="0">
                <a:solidFill>
                  <a:srgbClr val="000000"/>
                </a:solidFill>
              </a:rPr>
              <a:t>, МД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7" name="Прямая со стрелкой 36"/>
          <p:cNvCxnSpPr>
            <a:cxnSpLocks/>
          </p:cNvCxnSpPr>
          <p:nvPr/>
        </p:nvCxnSpPr>
        <p:spPr>
          <a:xfrm>
            <a:off x="9317425" y="4741950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cxnSpLocks/>
          </p:cNvCxnSpPr>
          <p:nvPr/>
        </p:nvCxnSpPr>
        <p:spPr>
          <a:xfrm>
            <a:off x="9317425" y="502611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cxnSpLocks/>
          </p:cNvCxnSpPr>
          <p:nvPr/>
        </p:nvCxnSpPr>
        <p:spPr>
          <a:xfrm>
            <a:off x="9317425" y="534361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cxnSpLocks/>
          </p:cNvCxnSpPr>
          <p:nvPr/>
        </p:nvCxnSpPr>
        <p:spPr>
          <a:xfrm>
            <a:off x="9317425" y="567698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47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004291" y="160337"/>
            <a:ext cx="7998691" cy="171569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6"/>
                </a:solidFill>
              </a:rPr>
              <a:t>Фитофтороз картофеля </a:t>
            </a:r>
            <a:r>
              <a:rPr lang="ru-RU" sz="2000" dirty="0">
                <a:solidFill>
                  <a:schemeClr val="tx1"/>
                </a:solidFill>
              </a:rPr>
              <a:t>(Возбудитель 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Phytophthora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infestans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источник инфекции – почва, зараженные семенные клубни</a:t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b="1" dirty="0" err="1">
                <a:solidFill>
                  <a:schemeClr val="accent6"/>
                </a:solidFill>
              </a:rPr>
              <a:t>Альтернариоз</a:t>
            </a:r>
            <a:r>
              <a:rPr lang="ru-RU" sz="2000" b="1" dirty="0">
                <a:solidFill>
                  <a:schemeClr val="accent6"/>
                </a:solidFill>
              </a:rPr>
              <a:t> картофеля </a:t>
            </a:r>
            <a:r>
              <a:rPr lang="ru-RU" sz="2000" dirty="0">
                <a:solidFill>
                  <a:schemeClr val="tx1"/>
                </a:solidFill>
              </a:rPr>
              <a:t>(Возбудитель –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Alternaria</a:t>
            </a:r>
            <a:r>
              <a:rPr lang="en-US" sz="2000" i="1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chemeClr val="tx1"/>
                </a:solidFill>
              </a:rPr>
              <a:t>solani</a:t>
            </a:r>
            <a:r>
              <a:rPr lang="en-US" sz="2000" dirty="0">
                <a:solidFill>
                  <a:schemeClr val="tx1"/>
                </a:solidFill>
              </a:rPr>
              <a:t>) </a:t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источник инфекции – почва, зараженные семенные клубни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096637" y="2665144"/>
            <a:ext cx="4185618" cy="5762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14" y="1442939"/>
            <a:ext cx="4971662" cy="3571575"/>
          </a:xfrm>
          <a:prstGeom prst="rect">
            <a:avLst/>
          </a:prstGeom>
        </p:spPr>
      </p:pic>
      <p:pic>
        <p:nvPicPr>
          <p:cNvPr id="4098" name="Picture 2" descr="Фитофтороз картофеля: признаки, профилактика, меры борьб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45" y="4955921"/>
            <a:ext cx="4470400" cy="182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Объект 3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263" y="1442940"/>
            <a:ext cx="4762101" cy="3571575"/>
          </a:xfrm>
        </p:spPr>
      </p:pic>
      <p:sp>
        <p:nvSpPr>
          <p:cNvPr id="10" name="AutoShape 4" descr="Чем опасен Альтернариоз картофеля | Фото болезни, описание и лечение  заболе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Чем опасен Альтернариоз картофеля | Фото болезни, описание и лечение  заболевани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8" descr="Общее описание заболевания картофеля Альтернариоз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Альтернариоз картофеля (сухая пятнистость): препараты, признаки, борьба |  Ягодный сад, или прикладное садоводство в советах, вопросах и ответах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168" y="5124449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784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0836"/>
            <a:ext cx="7766936" cy="526473"/>
          </a:xfrm>
        </p:spPr>
        <p:txBody>
          <a:bodyPr/>
          <a:lstStyle/>
          <a:p>
            <a:pPr algn="ctr"/>
            <a:r>
              <a:rPr lang="ru-RU" sz="4000" b="1" dirty="0" err="1"/>
              <a:t>Кагатник</a:t>
            </a:r>
            <a:r>
              <a:rPr lang="ru-RU" sz="4000" b="1" dirty="0"/>
              <a:t>, ВРК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8982" y="535709"/>
            <a:ext cx="10353963" cy="6160655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Водорастворимый концентрат</a:t>
            </a:r>
          </a:p>
          <a:p>
            <a:r>
              <a:rPr lang="ru-RU" dirty="0">
                <a:solidFill>
                  <a:schemeClr val="tx1"/>
                </a:solidFill>
              </a:rPr>
              <a:t>300 г/л </a:t>
            </a:r>
            <a:r>
              <a:rPr lang="ru-RU" dirty="0">
                <a:solidFill>
                  <a:schemeClr val="tx1"/>
                </a:solidFill>
                <a:hlinkClick r:id="rId2"/>
              </a:rPr>
              <a:t>бензойной кислоты / 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триэтаноламинная</a:t>
            </a:r>
            <a:r>
              <a:rPr lang="ru-RU" dirty="0">
                <a:solidFill>
                  <a:schemeClr val="tx1"/>
                </a:solidFill>
                <a:hlinkClick r:id="rId2"/>
              </a:rPr>
              <a:t> соль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Фунгицид исключительного физиологического действия, предотвращающий массовые потери корнеплодов сахарной свеклы и клубней картофеля от </a:t>
            </a:r>
            <a:r>
              <a:rPr lang="ru-RU" dirty="0" err="1">
                <a:solidFill>
                  <a:schemeClr val="tx1"/>
                </a:solidFill>
              </a:rPr>
              <a:t>гнилей</a:t>
            </a:r>
            <a:r>
              <a:rPr lang="ru-RU" dirty="0">
                <a:solidFill>
                  <a:schemeClr val="tx1"/>
                </a:solidFill>
              </a:rPr>
              <a:t> при хранении и в поле.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Механизм 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Оказывает сильное угнетающее действие на дрожжи, бактерии и плесневые грибы, подавляет в клетках активность ферментов, отвечающих за </a:t>
            </a:r>
            <a:r>
              <a:rPr lang="ru-RU" dirty="0" err="1">
                <a:solidFill>
                  <a:schemeClr val="tx1"/>
                </a:solidFill>
              </a:rPr>
              <a:t>окислительно</a:t>
            </a:r>
            <a:r>
              <a:rPr lang="ru-RU" dirty="0">
                <a:solidFill>
                  <a:schemeClr val="tx1"/>
                </a:solidFill>
              </a:rPr>
              <a:t>-восстановительные реакции, а также ферментов, расщепляющих сахара.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Период защитного 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Обладает длительным защитным действием.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Скорость воздействия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Препарат действует сразу после обработки.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Спектр 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Кагатные</a:t>
            </a:r>
            <a:r>
              <a:rPr lang="ru-RU" dirty="0">
                <a:solidFill>
                  <a:schemeClr val="tx1"/>
                </a:solidFill>
              </a:rPr>
              <a:t> гнили, фузариоз, мокрая гниль, </a:t>
            </a:r>
            <a:r>
              <a:rPr lang="ru-RU" dirty="0" err="1">
                <a:solidFill>
                  <a:schemeClr val="tx1"/>
                </a:solidFill>
              </a:rPr>
              <a:t>фомоз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err="1">
                <a:solidFill>
                  <a:schemeClr val="tx1"/>
                </a:solidFill>
              </a:rPr>
              <a:t>альтернариоз</a:t>
            </a:r>
            <a:r>
              <a:rPr lang="ru-RU" dirty="0">
                <a:solidFill>
                  <a:schemeClr val="tx1"/>
                </a:solidFill>
              </a:rPr>
              <a:t>,  </a:t>
            </a:r>
            <a:r>
              <a:rPr lang="ru-RU" dirty="0" err="1">
                <a:solidFill>
                  <a:schemeClr val="tx1"/>
                </a:solidFill>
              </a:rPr>
              <a:t>ризоктониоз</a:t>
            </a:r>
            <a:r>
              <a:rPr lang="ru-RU" dirty="0">
                <a:solidFill>
                  <a:schemeClr val="tx1"/>
                </a:solidFill>
              </a:rPr>
              <a:t> 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Совместимость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Эффективен при самостоятельном применении.</a:t>
            </a:r>
          </a:p>
        </p:txBody>
      </p:sp>
      <p:pic>
        <p:nvPicPr>
          <p:cNvPr id="2052" name="Picture 4" descr="Картофе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9698" y="4388717"/>
            <a:ext cx="2372302" cy="237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0316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4849" y="233988"/>
            <a:ext cx="7766936" cy="800485"/>
          </a:xfrm>
        </p:spPr>
        <p:txBody>
          <a:bodyPr/>
          <a:lstStyle/>
          <a:p>
            <a:pPr algn="ctr"/>
            <a:r>
              <a:rPr lang="ru-RU" sz="4000" b="1" dirty="0"/>
              <a:t>Депозит, МЭ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5236" y="1034473"/>
            <a:ext cx="10159999" cy="5624945"/>
          </a:xfrm>
        </p:spPr>
        <p:txBody>
          <a:bodyPr/>
          <a:lstStyle/>
          <a:p>
            <a:pPr algn="l"/>
            <a:r>
              <a:rPr lang="ru-RU" b="1" dirty="0" err="1">
                <a:solidFill>
                  <a:schemeClr val="tx1"/>
                </a:solidFill>
              </a:rPr>
              <a:t>Микроэмульсия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40 г/л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флудиоксонила</a:t>
            </a:r>
            <a:r>
              <a:rPr lang="ru-RU" dirty="0">
                <a:solidFill>
                  <a:schemeClr val="tx1"/>
                </a:solidFill>
              </a:rPr>
              <a:t> + 40 г/л </a:t>
            </a:r>
            <a:r>
              <a:rPr lang="ru-RU" dirty="0" err="1">
                <a:solidFill>
                  <a:schemeClr val="tx1"/>
                </a:solidFill>
                <a:hlinkClick r:id="rId3"/>
              </a:rPr>
              <a:t>имазалила</a:t>
            </a:r>
            <a:r>
              <a:rPr lang="ru-RU" dirty="0">
                <a:solidFill>
                  <a:schemeClr val="tx1"/>
                </a:solidFill>
              </a:rPr>
              <a:t> + 30 г/л </a:t>
            </a:r>
            <a:r>
              <a:rPr lang="ru-RU" dirty="0" err="1">
                <a:solidFill>
                  <a:schemeClr val="tx1"/>
                </a:solidFill>
                <a:hlinkClick r:id="rId4"/>
              </a:rPr>
              <a:t>металаксила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Специализированный </a:t>
            </a:r>
            <a:r>
              <a:rPr lang="ru-RU" dirty="0" err="1">
                <a:solidFill>
                  <a:schemeClr val="tx1"/>
                </a:solidFill>
              </a:rPr>
              <a:t>фунгицидный</a:t>
            </a:r>
            <a:r>
              <a:rPr lang="ru-RU" dirty="0">
                <a:solidFill>
                  <a:schemeClr val="tx1"/>
                </a:solidFill>
              </a:rPr>
              <a:t> протравитель семян сои, гороха, нута и клубней картофеля с направленным действием против семенной и почвенной инфекций.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Эффективное действие в 4-х направлениях: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1.надежная защита от семенной инфекции, в </a:t>
            </a:r>
            <a:r>
              <a:rPr lang="ru-RU" dirty="0" err="1">
                <a:solidFill>
                  <a:schemeClr val="tx1"/>
                </a:solidFill>
              </a:rPr>
              <a:t>т.ч</a:t>
            </a:r>
            <a:r>
              <a:rPr lang="ru-RU" dirty="0">
                <a:solidFill>
                  <a:schemeClr val="tx1"/>
                </a:solidFill>
              </a:rPr>
              <a:t>. скрытой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2.обеззараживание почвы вокруг семени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3.защита и формирование мощной корневой системы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4.защита и активное стимулирование роста вегетативной массы, начиная с ранних фаз развития культуры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Контроль наиболее широкого спектра патогенов и максимально быстрый защитный эффект за счет синергизма </a:t>
            </a:r>
            <a:r>
              <a:rPr lang="ru-RU" dirty="0" err="1">
                <a:solidFill>
                  <a:schemeClr val="tx1"/>
                </a:solidFill>
              </a:rPr>
              <a:t>фунгицидных</a:t>
            </a:r>
            <a:r>
              <a:rPr lang="ru-RU" dirty="0">
                <a:solidFill>
                  <a:schemeClr val="tx1"/>
                </a:solidFill>
              </a:rPr>
              <a:t> компонентов и инновационной </a:t>
            </a:r>
            <a:r>
              <a:rPr lang="ru-RU" dirty="0" err="1">
                <a:solidFill>
                  <a:schemeClr val="tx1"/>
                </a:solidFill>
              </a:rPr>
              <a:t>формуляции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Стоп-эффект фузариозу на протяжении всего периода вегетации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Отсутствие </a:t>
            </a:r>
            <a:r>
              <a:rPr lang="ru-RU" dirty="0" err="1">
                <a:solidFill>
                  <a:schemeClr val="tx1"/>
                </a:solidFill>
              </a:rPr>
              <a:t>ретардантного</a:t>
            </a:r>
            <a:r>
              <a:rPr lang="ru-RU" dirty="0">
                <a:solidFill>
                  <a:schemeClr val="tx1"/>
                </a:solidFill>
              </a:rPr>
              <a:t> эффекта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8166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722" y="110837"/>
            <a:ext cx="7766936" cy="443346"/>
          </a:xfrm>
        </p:spPr>
        <p:txBody>
          <a:bodyPr/>
          <a:lstStyle/>
          <a:p>
            <a:pPr algn="ctr"/>
            <a:r>
              <a:rPr lang="ru-RU" sz="4000" b="1" dirty="0" err="1">
                <a:latin typeface="Georgia" panose="02040502050405020303" pitchFamily="18" charset="0"/>
              </a:rPr>
              <a:t>Метамил</a:t>
            </a:r>
            <a:r>
              <a:rPr lang="ru-RU" sz="4000" b="1" dirty="0">
                <a:latin typeface="Georgia" panose="02040502050405020303" pitchFamily="18" charset="0"/>
              </a:rPr>
              <a:t> МЦ, ВДГ</a:t>
            </a:r>
            <a:endParaRPr lang="ru-RU" sz="4000" dirty="0"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8145" y="674255"/>
            <a:ext cx="11102110" cy="60682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Водно-</a:t>
            </a:r>
            <a:r>
              <a:rPr lang="ru-RU" dirty="0" err="1">
                <a:solidFill>
                  <a:schemeClr val="tx1"/>
                </a:solidFill>
              </a:rPr>
              <a:t>диспергируемые</a:t>
            </a:r>
            <a:r>
              <a:rPr lang="ru-RU" dirty="0">
                <a:solidFill>
                  <a:schemeClr val="tx1"/>
                </a:solidFill>
              </a:rPr>
              <a:t> гранулы    640 г/кг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манкоцеба</a:t>
            </a:r>
            <a:r>
              <a:rPr lang="ru-RU" dirty="0">
                <a:solidFill>
                  <a:schemeClr val="tx1"/>
                </a:solidFill>
              </a:rPr>
              <a:t> + 80 г/кг </a:t>
            </a:r>
            <a:r>
              <a:rPr lang="ru-RU" dirty="0" err="1">
                <a:solidFill>
                  <a:schemeClr val="tx1"/>
                </a:solidFill>
                <a:hlinkClick r:id="rId3"/>
              </a:rPr>
              <a:t>металаксила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Фунгицид контактно-системного действия для защиты картофеля от фитофтороза и </a:t>
            </a:r>
            <a:r>
              <a:rPr lang="ru-RU" dirty="0" err="1">
                <a:solidFill>
                  <a:schemeClr val="tx1"/>
                </a:solidFill>
              </a:rPr>
              <a:t>альтернариоза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Механизм 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Обладает защитным (споры гибнут перед заражением), </a:t>
            </a:r>
            <a:r>
              <a:rPr lang="ru-RU" dirty="0" err="1">
                <a:solidFill>
                  <a:schemeClr val="tx1"/>
                </a:solidFill>
              </a:rPr>
              <a:t>куративным</a:t>
            </a:r>
            <a:r>
              <a:rPr lang="ru-RU" dirty="0">
                <a:solidFill>
                  <a:schemeClr val="tx1"/>
                </a:solidFill>
              </a:rPr>
              <a:t> (действие на патоген после заражения) и искореняющим (патоген гибнет внутри </a:t>
            </a:r>
            <a:r>
              <a:rPr lang="ru-RU" dirty="0" err="1">
                <a:solidFill>
                  <a:schemeClr val="tx1"/>
                </a:solidFill>
              </a:rPr>
              <a:t>спороносящего</a:t>
            </a:r>
            <a:r>
              <a:rPr lang="ru-RU" dirty="0">
                <a:solidFill>
                  <a:schemeClr val="tx1"/>
                </a:solidFill>
              </a:rPr>
              <a:t> пятна) действием. Компонент </a:t>
            </a:r>
            <a:r>
              <a:rPr lang="ru-RU" dirty="0" err="1">
                <a:solidFill>
                  <a:schemeClr val="tx1"/>
                </a:solidFill>
              </a:rPr>
              <a:t>манкоцеб</a:t>
            </a:r>
            <a:r>
              <a:rPr lang="ru-RU" dirty="0">
                <a:solidFill>
                  <a:schemeClr val="tx1"/>
                </a:solidFill>
              </a:rPr>
              <a:t> защищает обработанную препаратом поверхность растения – листья и стебли, а компонент </a:t>
            </a:r>
            <a:r>
              <a:rPr lang="ru-RU" dirty="0" err="1">
                <a:solidFill>
                  <a:schemeClr val="tx1"/>
                </a:solidFill>
              </a:rPr>
              <a:t>металаксил</a:t>
            </a:r>
            <a:r>
              <a:rPr lang="ru-RU" dirty="0">
                <a:solidFill>
                  <a:schemeClr val="tx1"/>
                </a:solidFill>
              </a:rPr>
              <a:t> немедленно проникает в ткань листьев, распространяясь по всему растению восходящими соками, и защищает листья, стебли и растущие ткани растения изнутри.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Период защитного действия</a:t>
            </a:r>
            <a:r>
              <a:rPr lang="ru-RU" dirty="0">
                <a:solidFill>
                  <a:schemeClr val="tx1"/>
                </a:solidFill>
              </a:rPr>
              <a:t> 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Препарат обладает профилактическим и лечебным действием и обеспечивает надёжную защиту растений в течение 10 – 14 дней.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Скорость воздействия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На патогены, находящиеся на листовой поверхности, препарат начинает действовать через 40 минут после опрыскивания.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Спектр действия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 err="1">
                <a:solidFill>
                  <a:schemeClr val="tx1"/>
                </a:solidFill>
              </a:rPr>
              <a:t>Альтернариоз</a:t>
            </a:r>
            <a:r>
              <a:rPr lang="ru-RU" dirty="0">
                <a:solidFill>
                  <a:schemeClr val="tx1"/>
                </a:solidFill>
              </a:rPr>
              <a:t>, фитофтороз и др.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Совместимость с другими пестицидами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Препарат совместим в баковой смеси с фунгицидами и инсектицидами, однако в каждом конкретном случае смешиваемые препараты следует проверять на совместимость.</a:t>
            </a:r>
            <a:br>
              <a:rPr lang="ru-RU" dirty="0">
                <a:solidFill>
                  <a:schemeClr val="tx1"/>
                </a:solidFill>
              </a:rPr>
            </a:br>
            <a:br>
              <a:rPr lang="ru-RU" dirty="0">
                <a:solidFill>
                  <a:schemeClr val="tx1"/>
                </a:solidFill>
              </a:rPr>
            </a:br>
            <a:r>
              <a:rPr lang="ru-RU" b="1" dirty="0">
                <a:solidFill>
                  <a:schemeClr val="tx1"/>
                </a:solidFill>
              </a:rPr>
              <a:t>Возможность возникновения резистентности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При соблюдении регламентов применения возникновение резистентности крайне маловероятно</a:t>
            </a:r>
            <a:r>
              <a:rPr lang="ru-RU" dirty="0"/>
              <a:t>.</a:t>
            </a:r>
            <a:br>
              <a:rPr lang="ru-RU" dirty="0"/>
            </a:b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0906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60098"/>
            <a:ext cx="7766936" cy="634229"/>
          </a:xfrm>
        </p:spPr>
        <p:txBody>
          <a:bodyPr/>
          <a:lstStyle/>
          <a:p>
            <a:pPr algn="ctr"/>
            <a:r>
              <a:rPr lang="ru-RU" sz="4000" b="1" dirty="0"/>
              <a:t>Ширма, КС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794327"/>
            <a:ext cx="9511915" cy="5892800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Концентрат суспензии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500 г/л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флуазинама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Высокоэффективный фунгицид контактного действия для защиты картофеля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Преимущества: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Обладает превосходными защитными свойствами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Блокирует распространение первичной и вторичной инфекции, защищая здоровую листву и клубни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Высокоустойчив к смыванию осадками, гарантирует стабильную защиту в условиях полива и выпадения обильных осадков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Отсутствует </a:t>
            </a:r>
            <a:r>
              <a:rPr lang="ru-RU" dirty="0" err="1">
                <a:solidFill>
                  <a:schemeClr val="tx1"/>
                </a:solidFill>
              </a:rPr>
              <a:t>фитотоксичность</a:t>
            </a:r>
            <a:r>
              <a:rPr lang="ru-RU" dirty="0">
                <a:solidFill>
                  <a:schemeClr val="tx1"/>
                </a:solidFill>
              </a:rPr>
              <a:t> по отношению к культуре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Уникальный механизм действия препятствует развитию резистентности возбудителей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Обязательный компонент </a:t>
            </a:r>
            <a:r>
              <a:rPr lang="ru-RU" dirty="0" err="1">
                <a:solidFill>
                  <a:schemeClr val="tx1"/>
                </a:solidFill>
              </a:rPr>
              <a:t>антирезистентных</a:t>
            </a:r>
            <a:r>
              <a:rPr lang="ru-RU" dirty="0">
                <a:solidFill>
                  <a:schemeClr val="tx1"/>
                </a:solidFill>
              </a:rPr>
              <a:t> программ защиты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60113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20073"/>
            <a:ext cx="9144000" cy="544945"/>
          </a:xfrm>
        </p:spPr>
        <p:txBody>
          <a:bodyPr>
            <a:normAutofit fontScale="90000"/>
          </a:bodyPr>
          <a:lstStyle/>
          <a:p>
            <a:pPr algn="ctr"/>
            <a:r>
              <a:rPr lang="x-none" sz="4000" b="1" dirty="0">
                <a:solidFill>
                  <a:schemeClr val="accent6"/>
                </a:solidFill>
                <a:latin typeface="Georgia" panose="02040502050405020303" pitchFamily="18" charset="0"/>
              </a:rPr>
              <a:t>Внесение удобрений</a:t>
            </a:r>
            <a:endParaRPr lang="ru-RU" sz="4000" dirty="0">
              <a:solidFill>
                <a:schemeClr val="accent6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738909"/>
            <a:ext cx="9144000" cy="6119091"/>
          </a:xfrm>
        </p:spPr>
        <p:txBody>
          <a:bodyPr>
            <a:normAutofit lnSpcReduction="10000"/>
          </a:bodyPr>
          <a:lstStyle/>
          <a:p>
            <a:pPr lvl="0" algn="l"/>
            <a:r>
              <a:rPr lang="ru-RU" sz="2400" b="1" dirty="0">
                <a:solidFill>
                  <a:schemeClr val="tx1"/>
                </a:solidFill>
              </a:rPr>
              <a:t>Что необходимо знать!</a:t>
            </a:r>
          </a:p>
          <a:p>
            <a:pPr lvl="0" algn="l"/>
            <a:r>
              <a:rPr lang="ru-RU" i="1" dirty="0">
                <a:solidFill>
                  <a:schemeClr val="tx1"/>
                </a:solidFill>
              </a:rPr>
              <a:t>-Необходимо иметь результаты агрохимического анализа почв (тип почв, мех. состав, содержание макро и микро элементов в почве), анализ поливной воды</a:t>
            </a:r>
          </a:p>
          <a:p>
            <a:pPr lvl="0" algn="l"/>
            <a:r>
              <a:rPr lang="ru-RU" i="1" dirty="0">
                <a:solidFill>
                  <a:schemeClr val="tx1"/>
                </a:solidFill>
              </a:rPr>
              <a:t>-Для какого использования выращивается картофель (на товарные или семенные цели, на переработку на чипсы, фри или заморозку)</a:t>
            </a:r>
          </a:p>
          <a:p>
            <a:pPr lvl="0" algn="l"/>
            <a:r>
              <a:rPr lang="ru-RU" i="1" dirty="0">
                <a:solidFill>
                  <a:schemeClr val="tx1"/>
                </a:solidFill>
              </a:rPr>
              <a:t>-Выращивается картофель на богаре или на орошении</a:t>
            </a:r>
          </a:p>
          <a:p>
            <a:pPr lvl="0" algn="l"/>
            <a:r>
              <a:rPr lang="ru-RU" i="1" dirty="0">
                <a:solidFill>
                  <a:schemeClr val="tx1"/>
                </a:solidFill>
              </a:rPr>
              <a:t>-Планируемая урожайность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</a:rPr>
              <a:t>Основные способы внесения удобрений на картофеле</a:t>
            </a:r>
          </a:p>
          <a:p>
            <a:pPr algn="l"/>
            <a:r>
              <a:rPr lang="ru-RU" i="1" dirty="0">
                <a:solidFill>
                  <a:schemeClr val="tx1"/>
                </a:solidFill>
              </a:rPr>
              <a:t>Для внесения удобрений на картофеле используется два способа: </a:t>
            </a:r>
          </a:p>
          <a:p>
            <a:pPr algn="l"/>
            <a:r>
              <a:rPr lang="ru-RU" i="1" u="sng" dirty="0">
                <a:solidFill>
                  <a:schemeClr val="accent3"/>
                </a:solidFill>
              </a:rPr>
              <a:t>корневое и листовое питание</a:t>
            </a:r>
            <a:r>
              <a:rPr lang="ru-RU" i="1" dirty="0">
                <a:solidFill>
                  <a:schemeClr val="accent3"/>
                </a:solidFill>
              </a:rPr>
              <a:t>.</a:t>
            </a: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Корневое питание</a:t>
            </a:r>
            <a:r>
              <a:rPr lang="ru-RU" dirty="0"/>
              <a:t> может выполняться в несколько этапов:</a:t>
            </a:r>
          </a:p>
          <a:p>
            <a:pPr lvl="0" algn="l"/>
            <a:r>
              <a:rPr lang="ru-RU" dirty="0"/>
              <a:t>внесение удобрений под основную обработку почвы, как правило, с осени;</a:t>
            </a:r>
          </a:p>
          <a:p>
            <a:pPr lvl="0" algn="l"/>
            <a:r>
              <a:rPr lang="ru-RU" dirty="0"/>
              <a:t>внесение при посадке;</a:t>
            </a:r>
          </a:p>
          <a:p>
            <a:pPr algn="l"/>
            <a:r>
              <a:rPr lang="ru-RU" dirty="0"/>
              <a:t>подкормки по вегетации  можно подкармливать с помощью азотных удобрений либо через систему </a:t>
            </a:r>
            <a:r>
              <a:rPr lang="ru-RU" dirty="0" err="1"/>
              <a:t>фертигации</a:t>
            </a:r>
            <a:r>
              <a:rPr lang="ru-RU" dirty="0"/>
              <a:t> .</a:t>
            </a:r>
            <a:endParaRPr lang="ru-RU" i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Листовое питание </a:t>
            </a:r>
            <a:r>
              <a:rPr lang="ru-RU" dirty="0"/>
              <a:t>проводится  водорастворимыми удобрениями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30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10836"/>
            <a:ext cx="7766936" cy="665019"/>
          </a:xfrm>
        </p:spPr>
        <p:txBody>
          <a:bodyPr/>
          <a:lstStyle/>
          <a:p>
            <a:pPr algn="ctr"/>
            <a:r>
              <a:rPr lang="ru-RU" sz="4000" b="1" dirty="0"/>
              <a:t>Бомбарда, КС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6" y="868219"/>
            <a:ext cx="9715116" cy="5754254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Концентрат суспензии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130 г/л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тиаметоксама</a:t>
            </a:r>
            <a:r>
              <a:rPr lang="ru-RU" dirty="0">
                <a:solidFill>
                  <a:schemeClr val="tx1"/>
                </a:solidFill>
              </a:rPr>
              <a:t> + 90 г/л </a:t>
            </a:r>
            <a:r>
              <a:rPr lang="ru-RU" dirty="0" err="1">
                <a:solidFill>
                  <a:schemeClr val="tx1"/>
                </a:solidFill>
                <a:hlinkClick r:id="rId3"/>
              </a:rPr>
              <a:t>имидаклоприда</a:t>
            </a:r>
            <a:r>
              <a:rPr lang="ru-RU" dirty="0">
                <a:solidFill>
                  <a:schemeClr val="tx1"/>
                </a:solidFill>
              </a:rPr>
              <a:t> + 60 г/л </a:t>
            </a:r>
            <a:r>
              <a:rPr lang="ru-RU" dirty="0" err="1">
                <a:solidFill>
                  <a:schemeClr val="tx1"/>
                </a:solidFill>
                <a:hlinkClick r:id="rId4"/>
              </a:rPr>
              <a:t>фипронила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Первый на рынке трехкомпонентный инсектицидный протравитель семян зерновых культур и клубней картофеля для самой совершенной защиты всходов от </a:t>
            </a:r>
            <a:r>
              <a:rPr lang="ru-RU" dirty="0" err="1">
                <a:solidFill>
                  <a:schemeClr val="tx1"/>
                </a:solidFill>
              </a:rPr>
              <a:t>почвообитающих</a:t>
            </a:r>
            <a:r>
              <a:rPr lang="ru-RU" dirty="0">
                <a:solidFill>
                  <a:schemeClr val="tx1"/>
                </a:solidFill>
              </a:rPr>
              <a:t> и наземных вредителей и продолжительной защиты культуры по вегетации без дополнительных опрыскиваний.</a:t>
            </a:r>
          </a:p>
          <a:p>
            <a:r>
              <a:rPr lang="ru-RU" dirty="0">
                <a:solidFill>
                  <a:schemeClr val="tx1"/>
                </a:solidFill>
              </a:rPr>
              <a:t>Новый уровень инсектицидной защиты семян и всходов – мощный «нокдаун-эффект» в сочетании с продолжительной защитой надземной части</a:t>
            </a:r>
          </a:p>
          <a:p>
            <a:r>
              <a:rPr lang="ru-RU" dirty="0">
                <a:solidFill>
                  <a:schemeClr val="tx1"/>
                </a:solidFill>
              </a:rPr>
              <a:t>Эффективное воздействие на личинки всех возрастов и имаго </a:t>
            </a:r>
            <a:r>
              <a:rPr lang="ru-RU" dirty="0" err="1">
                <a:solidFill>
                  <a:schemeClr val="tx1"/>
                </a:solidFill>
              </a:rPr>
              <a:t>почвообитающих</a:t>
            </a:r>
            <a:r>
              <a:rPr lang="ru-RU" dirty="0">
                <a:solidFill>
                  <a:schemeClr val="tx1"/>
                </a:solidFill>
              </a:rPr>
              <a:t> и наземных вредителей</a:t>
            </a:r>
          </a:p>
          <a:p>
            <a:r>
              <a:rPr lang="ru-RU" dirty="0">
                <a:solidFill>
                  <a:schemeClr val="tx1"/>
                </a:solidFill>
              </a:rPr>
              <a:t>Тройной токсический удар для уничтожения резистентных популяций и при высокой численности насекомых</a:t>
            </a:r>
          </a:p>
          <a:p>
            <a:r>
              <a:rPr lang="ru-RU" dirty="0" err="1">
                <a:solidFill>
                  <a:schemeClr val="tx1"/>
                </a:solidFill>
              </a:rPr>
              <a:t>Росторегулирующий</a:t>
            </a:r>
            <a:r>
              <a:rPr lang="ru-RU" dirty="0">
                <a:solidFill>
                  <a:schemeClr val="tx1"/>
                </a:solidFill>
              </a:rPr>
              <a:t> эффект</a:t>
            </a:r>
          </a:p>
          <a:p>
            <a:r>
              <a:rPr lang="ru-RU" dirty="0">
                <a:solidFill>
                  <a:schemeClr val="tx1"/>
                </a:solidFill>
              </a:rPr>
              <a:t>Оптимизация технологии защиты культуры за счет отмены или сокращений числа инсектицидных обработок по вегетации</a:t>
            </a:r>
          </a:p>
          <a:p>
            <a:r>
              <a:rPr lang="ru-RU" dirty="0">
                <a:solidFill>
                  <a:schemeClr val="tx1"/>
                </a:solidFill>
              </a:rPr>
              <a:t>Высочайшая эффективность в любых почвенно-климатических условиях</a:t>
            </a:r>
          </a:p>
          <a:p>
            <a:endParaRPr lang="ru-RU" dirty="0"/>
          </a:p>
        </p:txBody>
      </p:sp>
      <p:pic>
        <p:nvPicPr>
          <p:cNvPr id="4" name="Picture 2" descr="Проволочн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5" y="5329382"/>
            <a:ext cx="2299876" cy="152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Личинки колорадского жу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654" y="0"/>
            <a:ext cx="2475345" cy="172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03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183299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D01431-0E56-4500-A02A-407725C4C29D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3300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92" b="12141"/>
          <a:stretch>
            <a:fillRect/>
          </a:stretch>
        </p:blipFill>
        <p:spPr bwMode="auto">
          <a:xfrm>
            <a:off x="-36513" y="0"/>
            <a:ext cx="12192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3301" name="Объект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8" y="814388"/>
            <a:ext cx="23066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3302" name="TextBox 9"/>
          <p:cNvSpPr txBox="1">
            <a:spLocks noChangeArrowheads="1"/>
          </p:cNvSpPr>
          <p:nvPr/>
        </p:nvSpPr>
        <p:spPr bwMode="auto">
          <a:xfrm>
            <a:off x="363538" y="6319838"/>
            <a:ext cx="26590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www.betaren.ru</a:t>
            </a: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3303" name="TextBox 10"/>
          <p:cNvSpPr txBox="1">
            <a:spLocks noChangeArrowheads="1"/>
          </p:cNvSpPr>
          <p:nvPr/>
        </p:nvSpPr>
        <p:spPr bwMode="auto">
          <a:xfrm>
            <a:off x="363538" y="2555875"/>
            <a:ext cx="53451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Соединяем ультра защиту и низкий расход метрибузина </a:t>
            </a:r>
          </a:p>
        </p:txBody>
      </p:sp>
      <p:sp>
        <p:nvSpPr>
          <p:cNvPr id="19" name="Блок-схема: узел 18">
            <a:extLst>
              <a:ext uri="{FF2B5EF4-FFF2-40B4-BE49-F238E27FC236}">
                <a16:creationId xmlns:a16="http://schemas.microsoft.com/office/drawing/2014/main" id="{F650F685-103C-4925-99F0-9A49668AE9B7}"/>
              </a:ext>
            </a:extLst>
          </p:cNvPr>
          <p:cNvSpPr/>
          <p:nvPr/>
        </p:nvSpPr>
        <p:spPr>
          <a:xfrm>
            <a:off x="5980113" y="736600"/>
            <a:ext cx="5635625" cy="5635625"/>
          </a:xfrm>
          <a:prstGeom prst="flowChartConnector">
            <a:avLst/>
          </a:prstGeom>
          <a:solidFill>
            <a:srgbClr val="00C4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3305" name="TextBox 19"/>
          <p:cNvSpPr txBox="1">
            <a:spLocks noChangeArrowheads="1"/>
          </p:cNvSpPr>
          <p:nvPr/>
        </p:nvSpPr>
        <p:spPr bwMode="auto">
          <a:xfrm>
            <a:off x="6467475" y="2232025"/>
            <a:ext cx="45704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ЗОНТРАН, ККР</a:t>
            </a:r>
          </a:p>
        </p:txBody>
      </p:sp>
      <p:sp>
        <p:nvSpPr>
          <p:cNvPr id="183306" name="TextBox 10"/>
          <p:cNvSpPr txBox="1">
            <a:spLocks noChangeArrowheads="1"/>
          </p:cNvSpPr>
          <p:nvPr/>
        </p:nvSpPr>
        <p:spPr bwMode="auto">
          <a:xfrm>
            <a:off x="6467475" y="3200400"/>
            <a:ext cx="3336925" cy="4000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250 г/л метрибузина</a:t>
            </a:r>
          </a:p>
        </p:txBody>
      </p:sp>
      <p:sp>
        <p:nvSpPr>
          <p:cNvPr id="183307" name="TextBox 21"/>
          <p:cNvSpPr txBox="1">
            <a:spLocks noChangeArrowheads="1"/>
          </p:cNvSpPr>
          <p:nvPr/>
        </p:nvSpPr>
        <p:spPr bwMode="auto">
          <a:xfrm>
            <a:off x="6461125" y="3856038"/>
            <a:ext cx="4572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Системный гербицид в инновационной коллоидной формуляции для длительного контроля двудольных и злаковых сорняков</a:t>
            </a:r>
          </a:p>
        </p:txBody>
      </p:sp>
    </p:spTree>
    <p:extLst>
      <p:ext uri="{BB962C8B-B14F-4D97-AF65-F5344CB8AC3E}">
        <p14:creationId xmlns:p14="http://schemas.microsoft.com/office/powerpoint/2010/main" val="1762948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44"/>
          <a:stretch>
            <a:fillRect/>
          </a:stretch>
        </p:blipFill>
        <p:spPr bwMode="auto">
          <a:xfrm>
            <a:off x="-53975" y="-114300"/>
            <a:ext cx="12245975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22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6DD89B-F2F5-4C7B-8FE9-281A5B2C01A9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542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542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3">
            <a:extLst>
              <a:ext uri="{FF2B5EF4-FFF2-40B4-BE49-F238E27FC236}">
                <a16:creationId xmlns:a16="http://schemas.microsoft.com/office/drawing/2014/main" id="{AFBCA134-6F22-404C-896C-77761C87A35C}"/>
              </a:ext>
            </a:extLst>
          </p:cNvPr>
          <p:cNvSpPr txBox="1">
            <a:spLocks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defPPr>
              <a:defRPr lang="ru-RU"/>
            </a:defPPr>
            <a:lvl1pPr algn="r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54240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9</a:t>
            </a:r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542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Arc 86">
            <a:extLst>
              <a:ext uri="{FF2B5EF4-FFF2-40B4-BE49-F238E27FC236}">
                <a16:creationId xmlns:a16="http://schemas.microsoft.com/office/drawing/2014/main" id="{FC9D2F44-B8BF-4AEA-9BE7-AF417C141D34}"/>
              </a:ext>
            </a:extLst>
          </p:cNvPr>
          <p:cNvSpPr/>
          <p:nvPr/>
        </p:nvSpPr>
        <p:spPr>
          <a:xfrm>
            <a:off x="5908675" y="876300"/>
            <a:ext cx="5630863" cy="5480050"/>
          </a:xfrm>
          <a:prstGeom prst="arc">
            <a:avLst>
              <a:gd name="adj1" fmla="val 13801346"/>
              <a:gd name="adj2" fmla="val 7870613"/>
            </a:avLst>
          </a:prstGeom>
          <a:noFill/>
          <a:ln w="11112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wrap="none" lIns="0" tIns="0" rIns="0" bIns="266683" anchor="ctr"/>
          <a:lstStyle/>
          <a:p>
            <a:pPr marL="0" marR="0" lvl="0" indent="0" algn="l" defTabSz="4838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4657" b="0" i="0" u="none" strike="noStrike" kern="0" cap="none" spc="0" normalizeH="0" baseline="0" noProof="0">
              <a:ln>
                <a:noFill/>
              </a:ln>
              <a:solidFill>
                <a:srgbClr val="0B6333"/>
              </a:solidFill>
              <a:effectLst/>
              <a:uLnTx/>
              <a:uFillTx/>
              <a:latin typeface="Calibri"/>
              <a:ea typeface="+mn-ea"/>
              <a:cs typeface="Segoe UI Semilight" panose="020B0402040204020203" pitchFamily="34" charset="0"/>
            </a:endParaRP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696355BD-9177-4A98-AEAD-E7A3DE9E5589}"/>
              </a:ext>
            </a:extLst>
          </p:cNvPr>
          <p:cNvSpPr txBox="1">
            <a:spLocks/>
          </p:cNvSpPr>
          <p:nvPr/>
        </p:nvSpPr>
        <p:spPr bwMode="auto">
          <a:xfrm>
            <a:off x="6096000" y="2725738"/>
            <a:ext cx="6096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Д.в</a:t>
            </a: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. меньше – эффективность</a:t>
            </a:r>
          </a:p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больше</a:t>
            </a:r>
            <a:endParaRPr kumimoji="0" lang="en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0000">
                  <a:alpha val="0"/>
                </a:srgbClr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B44BA-79D6-4F51-A597-40AF75E20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413500"/>
            <a:ext cx="26590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0000">
                    <a:alpha val="0"/>
                  </a:srgbClr>
                </a:highlight>
                <a:uLnTx/>
                <a:uFillTx/>
                <a:latin typeface="Calibri"/>
                <a:ea typeface="+mn-ea"/>
                <a:cs typeface="+mn-cs"/>
              </a:rPr>
              <a:t>betaren.ru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180232" name="Объект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657225"/>
            <a:ext cx="1882775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1323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Заголовок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pic>
        <p:nvPicPr>
          <p:cNvPr id="217091" name="Объект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" t="537" r="31" b="1776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17092" name="Номер слайда 3"/>
          <p:cNvSpPr>
            <a:spLocks noGrp="1" noChangeArrowheads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lnSpc>
                <a:spcPct val="90000"/>
              </a:lnSpc>
              <a:defRPr sz="3900" b="1">
                <a:solidFill>
                  <a:srgbClr val="00FFDA"/>
                </a:solidFill>
                <a:latin typeface="Montserrat Blac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Montserrat Blac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B24A66-2838-4E78-A270-D2FD70B0A2B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40B7BA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40B7BA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17093" name="TextBox 1"/>
          <p:cNvSpPr txBox="1">
            <a:spLocks noChangeArrowheads="1"/>
          </p:cNvSpPr>
          <p:nvPr/>
        </p:nvSpPr>
        <p:spPr bwMode="auto">
          <a:xfrm>
            <a:off x="2057400" y="1938338"/>
            <a:ext cx="31115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defRPr sz="3900" b="1">
                <a:solidFill>
                  <a:srgbClr val="00FFDA"/>
                </a:solidFill>
                <a:latin typeface="Montserrat Blac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Montserrat Blac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97A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Зонтран, ККР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97A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(250 г/л метрибузина)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97A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Нагрузка </a:t>
            </a: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097A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300</a:t>
            </a: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97A8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 Д.В./га</a:t>
            </a:r>
          </a:p>
        </p:txBody>
      </p:sp>
      <p:sp>
        <p:nvSpPr>
          <p:cNvPr id="217094" name="TextBox 5"/>
          <p:cNvSpPr txBox="1">
            <a:spLocks noChangeArrowheads="1"/>
          </p:cNvSpPr>
          <p:nvPr/>
        </p:nvSpPr>
        <p:spPr bwMode="auto">
          <a:xfrm>
            <a:off x="7226300" y="1938338"/>
            <a:ext cx="3109913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defRPr sz="3900" b="1">
                <a:solidFill>
                  <a:srgbClr val="00FFDA"/>
                </a:solidFill>
                <a:latin typeface="Montserrat Blac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Montserrat Blac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7F8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Импортный аналог, КС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7F8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(600 г/л метрибузина)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7F8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Нагрузка </a:t>
            </a: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7F8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600</a:t>
            </a: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7F817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г Д.В./га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H="1">
            <a:off x="4562475" y="3840163"/>
            <a:ext cx="0" cy="2093912"/>
          </a:xfrm>
          <a:prstGeom prst="straightConnector1">
            <a:avLst/>
          </a:prstGeom>
          <a:ln w="57150">
            <a:solidFill>
              <a:srgbClr val="1F7E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096" name="TextBox 4"/>
          <p:cNvSpPr txBox="1">
            <a:spLocks noChangeArrowheads="1"/>
          </p:cNvSpPr>
          <p:nvPr/>
        </p:nvSpPr>
        <p:spPr bwMode="auto">
          <a:xfrm>
            <a:off x="4725988" y="3749675"/>
            <a:ext cx="2582862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defRPr sz="3900" b="1">
                <a:solidFill>
                  <a:srgbClr val="00FFDA"/>
                </a:solidFill>
                <a:latin typeface="Montserrat Blac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Montserrat Blac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1F7E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Нагрузка по Д.В.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1F7E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ниже в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  <a:r>
              <a:rPr kumimoji="0" lang="ru-RU" altLang="ru-RU" sz="28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раза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>
                <a:ln>
                  <a:noFill/>
                </a:ln>
                <a:solidFill>
                  <a:srgbClr val="1F7E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Эффективность выше</a:t>
            </a:r>
          </a:p>
        </p:txBody>
      </p:sp>
      <p:sp>
        <p:nvSpPr>
          <p:cNvPr id="217097" name="TextBox 1"/>
          <p:cNvSpPr txBox="1">
            <a:spLocks noChangeArrowheads="1"/>
          </p:cNvSpPr>
          <p:nvPr/>
        </p:nvSpPr>
        <p:spPr bwMode="auto">
          <a:xfrm>
            <a:off x="2057400" y="228600"/>
            <a:ext cx="8759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lnSpc>
                <a:spcPct val="90000"/>
              </a:lnSpc>
              <a:defRPr sz="3900" b="1">
                <a:solidFill>
                  <a:srgbClr val="00FFDA"/>
                </a:solidFill>
                <a:latin typeface="Montserrat Black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Montserrat Black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900" b="1">
                <a:solidFill>
                  <a:srgbClr val="00FFDA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A7B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</a:t>
            </a:r>
            <a:r>
              <a:rPr kumimoji="0" lang="ru-RU" altLang="ru-RU" sz="2000" b="1" i="0" u="none" strike="noStrike" kern="1200" cap="none" spc="0" normalizeH="0" baseline="0" noProof="0">
                <a:ln>
                  <a:noFill/>
                </a:ln>
                <a:solidFill>
                  <a:srgbClr val="0A7B85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ниженная гектарная норма Д.В. – высокая эффективность препаратов</a:t>
            </a:r>
          </a:p>
        </p:txBody>
      </p:sp>
    </p:spTree>
    <p:extLst>
      <p:ext uri="{BB962C8B-B14F-4D97-AF65-F5344CB8AC3E}">
        <p14:creationId xmlns:p14="http://schemas.microsoft.com/office/powerpoint/2010/main" val="3410041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Рисунок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1878013"/>
            <a:ext cx="5365750" cy="37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538097-E7C4-4C04-8361-722D0B12B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Эффективность применения гербицида ЗОНТРАН, ККР </a:t>
            </a:r>
            <a:r>
              <a:rPr lang="ru-RU" dirty="0">
                <a:solidFill>
                  <a:srgbClr val="C00000"/>
                </a:solidFill>
              </a:rPr>
              <a:t>на картофеле</a:t>
            </a:r>
            <a:endParaRPr lang="ru-RU" dirty="0"/>
          </a:p>
        </p:txBody>
      </p:sp>
      <p:sp>
        <p:nvSpPr>
          <p:cNvPr id="18637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37229E-73A1-45BD-A86C-12977C984096}" type="slidenum">
              <a:rPr kumimoji="0" lang="ru-RU" altLang="ru-RU" sz="11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altLang="ru-RU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6373" name="Поле 37892"/>
          <p:cNvSpPr txBox="1">
            <a:spLocks noChangeArrowheads="1"/>
          </p:cNvSpPr>
          <p:nvPr/>
        </p:nvSpPr>
        <p:spPr bwMode="auto">
          <a:xfrm>
            <a:off x="5838825" y="5670550"/>
            <a:ext cx="5378450" cy="365125"/>
          </a:xfrm>
          <a:prstGeom prst="rect">
            <a:avLst/>
          </a:prstGeom>
          <a:solidFill>
            <a:srgbClr val="A7FFEE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Зонтран, ККР 1,4 л/га  при высоте ботвы 5 см</a:t>
            </a:r>
          </a:p>
        </p:txBody>
      </p:sp>
      <p:pic>
        <p:nvPicPr>
          <p:cNvPr id="186374" name="Рисунок 378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4" b="38586"/>
          <a:stretch>
            <a:fillRect/>
          </a:stretch>
        </p:blipFill>
        <p:spPr bwMode="auto">
          <a:xfrm>
            <a:off x="887413" y="1824038"/>
            <a:ext cx="4722812" cy="229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6375" name="Рисунок 3788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67" r="5376" b="12605"/>
          <a:stretch>
            <a:fillRect/>
          </a:stretch>
        </p:blipFill>
        <p:spPr bwMode="auto">
          <a:xfrm>
            <a:off x="887413" y="4168775"/>
            <a:ext cx="4722812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6376" name="Поле 37890"/>
          <p:cNvSpPr txBox="1">
            <a:spLocks noChangeArrowheads="1"/>
          </p:cNvSpPr>
          <p:nvPr/>
        </p:nvSpPr>
        <p:spPr bwMode="auto">
          <a:xfrm>
            <a:off x="874713" y="3857625"/>
            <a:ext cx="2663825" cy="360363"/>
          </a:xfrm>
          <a:prstGeom prst="rect">
            <a:avLst/>
          </a:prstGeom>
          <a:solidFill>
            <a:srgbClr val="A7FFEE"/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Контроль без обработки</a:t>
            </a:r>
          </a:p>
        </p:txBody>
      </p:sp>
    </p:spTree>
    <p:extLst>
      <p:ext uri="{BB962C8B-B14F-4D97-AF65-F5344CB8AC3E}">
        <p14:creationId xmlns:p14="http://schemas.microsoft.com/office/powerpoint/2010/main" val="1431812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184727"/>
            <a:ext cx="7766936" cy="415637"/>
          </a:xfrm>
        </p:spPr>
        <p:txBody>
          <a:bodyPr/>
          <a:lstStyle/>
          <a:p>
            <a:pPr algn="ctr"/>
            <a:r>
              <a:rPr lang="ru-RU" sz="4000" b="1" dirty="0" err="1"/>
              <a:t>Кассиус</a:t>
            </a:r>
            <a:r>
              <a:rPr lang="ru-RU" sz="4000" b="1" dirty="0"/>
              <a:t>, ВРП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49745" y="674255"/>
            <a:ext cx="10261600" cy="5929745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Водорастворимый порошок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250 г/кг 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римсульфурона</a:t>
            </a:r>
            <a:endParaRPr lang="ru-RU" dirty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Системный гербицид для борьбы с однолетними и многолетними двудольными и злаковыми сорняками в посевах кукурузы и посадках картофеля.</a:t>
            </a:r>
          </a:p>
          <a:p>
            <a:pPr algn="l"/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b="1" dirty="0">
                <a:solidFill>
                  <a:schemeClr val="tx1"/>
                </a:solidFill>
              </a:rPr>
              <a:t>Преимущества: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Уничтожает широчайший спектр злаковых и двудольных сорняков, включая многолетние виды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Полностью заменяет </a:t>
            </a:r>
            <a:r>
              <a:rPr lang="ru-RU" dirty="0" err="1">
                <a:solidFill>
                  <a:schemeClr val="tx1"/>
                </a:solidFill>
              </a:rPr>
              <a:t>довсходовую</a:t>
            </a:r>
            <a:r>
              <a:rPr lang="ru-RU" dirty="0">
                <a:solidFill>
                  <a:schemeClr val="tx1"/>
                </a:solidFill>
              </a:rPr>
              <a:t> обработку гербицидами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Имеет низкую норму расхода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Не имеет ограничений по севообороту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Активность препарата не зависит от погодных условий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Низкая токсичность для теплокровных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50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544945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Система защиты картофеля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2743200" cy="365125"/>
          </a:xfrm>
        </p:spPr>
        <p:txBody>
          <a:bodyPr/>
          <a:lstStyle/>
          <a:p>
            <a:pPr>
              <a:defRPr/>
            </a:pPr>
            <a:fld id="{C4DD367D-1F3C-4383-B670-8D9C9C2D51B6}" type="slidenum">
              <a:rPr lang="ru-RU" altLang="ru-RU" smtClean="0"/>
              <a:pPr>
                <a:defRPr/>
              </a:pPr>
              <a:t>36</a:t>
            </a:fld>
            <a:endParaRPr lang="ru-RU" altLang="ru-RU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557885" y="4"/>
          <a:ext cx="9083197" cy="6857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4013">
                  <a:extLst>
                    <a:ext uri="{9D8B030D-6E8A-4147-A177-3AD203B41FA5}">
                      <a16:colId xmlns:a16="http://schemas.microsoft.com/office/drawing/2014/main" val="495443856"/>
                    </a:ext>
                  </a:extLst>
                </a:gridCol>
                <a:gridCol w="2165478">
                  <a:extLst>
                    <a:ext uri="{9D8B030D-6E8A-4147-A177-3AD203B41FA5}">
                      <a16:colId xmlns:a16="http://schemas.microsoft.com/office/drawing/2014/main" val="66676894"/>
                    </a:ext>
                  </a:extLst>
                </a:gridCol>
                <a:gridCol w="1981962">
                  <a:extLst>
                    <a:ext uri="{9D8B030D-6E8A-4147-A177-3AD203B41FA5}">
                      <a16:colId xmlns:a16="http://schemas.microsoft.com/office/drawing/2014/main" val="2470947630"/>
                    </a:ext>
                  </a:extLst>
                </a:gridCol>
                <a:gridCol w="1761744">
                  <a:extLst>
                    <a:ext uri="{9D8B030D-6E8A-4147-A177-3AD203B41FA5}">
                      <a16:colId xmlns:a16="http://schemas.microsoft.com/office/drawing/2014/main" val="4281649389"/>
                    </a:ext>
                  </a:extLst>
                </a:gridCol>
              </a:tblGrid>
              <a:tr h="10708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cap="none" dirty="0">
                          <a:effectLst/>
                        </a:rPr>
                        <a:t>Вариант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5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cap="none" dirty="0">
                          <a:effectLst/>
                        </a:rPr>
                        <a:t>Норма применения,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cap="none" dirty="0">
                          <a:effectLst/>
                        </a:rPr>
                        <a:t> л/т, л/га, кг/га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5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Прайсовая</a:t>
                      </a: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цена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без НДС, </a:t>
                      </a:r>
                      <a:r>
                        <a:rPr lang="ru-RU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515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</a:t>
                      </a: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800" baseline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 1 га руб.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9515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7975015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Протравливание</a:t>
                      </a: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3040661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Депозит, МЭ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2658,00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3189,6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320171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effectLst/>
                        </a:rPr>
                        <a:t>Бомбарда, КС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0,7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5 460,0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11466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1043445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1-ая</a:t>
                      </a:r>
                      <a:r>
                        <a:rPr lang="ru-RU" sz="1600" b="1" baseline="0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600" b="1" dirty="0">
                        <a:solidFill>
                          <a:srgbClr val="09515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1901846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Зонтран, ККР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3048,00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4267,2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09657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2-ая</a:t>
                      </a:r>
                      <a:r>
                        <a:rPr lang="ru-RU" sz="1600" b="1" baseline="0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600" b="1" dirty="0">
                        <a:solidFill>
                          <a:srgbClr val="09515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827025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Зонтран, ККР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105061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 err="1">
                          <a:effectLst/>
                        </a:rPr>
                        <a:t>Кассиус</a:t>
                      </a:r>
                      <a:r>
                        <a:rPr lang="ru-RU" sz="1600" b="1" dirty="0">
                          <a:effectLst/>
                        </a:rPr>
                        <a:t>, ВРП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0,05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15312,0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765,6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67948"/>
                  </a:ext>
                </a:extLst>
              </a:tr>
              <a:tr h="30511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>
                          <a:effectLst/>
                        </a:rPr>
                        <a:t>Ширма, КС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6753,6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2 701,44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210916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3-я</a:t>
                      </a:r>
                      <a:r>
                        <a:rPr lang="ru-RU" sz="1600" b="1" baseline="0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600" b="1" dirty="0">
                        <a:solidFill>
                          <a:srgbClr val="09515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241151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 err="1">
                          <a:effectLst/>
                        </a:rPr>
                        <a:t>Метамил</a:t>
                      </a:r>
                      <a:r>
                        <a:rPr lang="ru-RU" sz="1600" b="1" dirty="0">
                          <a:effectLst/>
                        </a:rPr>
                        <a:t> МЦ, ВДГ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1914,0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4785,0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4576046"/>
                  </a:ext>
                </a:extLst>
              </a:tr>
              <a:tr h="3034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 err="1">
                          <a:effectLst/>
                        </a:rPr>
                        <a:t>Беретта</a:t>
                      </a:r>
                      <a:r>
                        <a:rPr lang="ru-RU" sz="1600" b="1" dirty="0">
                          <a:effectLst/>
                        </a:rPr>
                        <a:t>, МД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0,4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2 040,0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816,0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04922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4-ая</a:t>
                      </a:r>
                      <a:r>
                        <a:rPr lang="ru-RU" sz="1600" b="1" baseline="0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600" b="1" dirty="0">
                        <a:solidFill>
                          <a:srgbClr val="09515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771760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 err="1">
                          <a:effectLst/>
                        </a:rPr>
                        <a:t>Метамил</a:t>
                      </a:r>
                      <a:r>
                        <a:rPr lang="ru-RU" sz="1600" b="1" dirty="0">
                          <a:effectLst/>
                        </a:rPr>
                        <a:t> МЦ, ВДГ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1914,0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4785,0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97833"/>
                  </a:ext>
                </a:extLst>
              </a:tr>
              <a:tr h="2971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 err="1">
                          <a:effectLst/>
                        </a:rPr>
                        <a:t>Ультрамаг</a:t>
                      </a:r>
                      <a:r>
                        <a:rPr lang="ru-RU" sz="1600" b="1" dirty="0">
                          <a:effectLst/>
                        </a:rPr>
                        <a:t> Бор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294,0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294,0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266641"/>
                  </a:ext>
                </a:extLst>
              </a:tr>
              <a:tr h="6276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 err="1">
                          <a:effectLst/>
                        </a:rPr>
                        <a:t>Ультрамаг</a:t>
                      </a:r>
                      <a:r>
                        <a:rPr lang="ru-RU" sz="1600" b="1" dirty="0">
                          <a:effectLst/>
                        </a:rPr>
                        <a:t> </a:t>
                      </a:r>
                      <a:r>
                        <a:rPr lang="ru-RU" sz="1600" b="1" dirty="0" err="1">
                          <a:effectLst/>
                        </a:rPr>
                        <a:t>Комби</a:t>
                      </a:r>
                      <a:r>
                        <a:rPr lang="ru-RU" sz="1600" b="1" dirty="0">
                          <a:effectLst/>
                        </a:rPr>
                        <a:t> для картофеля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1,0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342,0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/>
                        <a:t>342,0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0898231"/>
                  </a:ext>
                </a:extLst>
              </a:tr>
              <a:tr h="30511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057275" algn="l"/>
                        </a:tabLst>
                        <a:defRPr/>
                      </a:pPr>
                      <a:r>
                        <a:rPr lang="ru-RU" sz="1600" b="1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5-ая</a:t>
                      </a:r>
                      <a:r>
                        <a:rPr lang="ru-RU" sz="1600" b="1" baseline="0" dirty="0">
                          <a:solidFill>
                            <a:srgbClr val="095157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обработка</a:t>
                      </a:r>
                      <a:endParaRPr lang="ru-RU" sz="1600" b="1" dirty="0">
                        <a:solidFill>
                          <a:srgbClr val="095157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F5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329162"/>
                  </a:ext>
                </a:extLst>
              </a:tr>
              <a:tr h="303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57275" algn="l"/>
                        </a:tabLst>
                      </a:pPr>
                      <a:r>
                        <a:rPr lang="ru-RU" sz="1600" b="1" dirty="0">
                          <a:effectLst/>
                        </a:rPr>
                        <a:t>Ширма, КС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0,4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6 753,6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2 701,44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BBB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3540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914237" y="4180523"/>
            <a:ext cx="21583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ИТОГО: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39 161,28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руб. на 1 га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9914237" y="4127157"/>
            <a:ext cx="2038865" cy="1438361"/>
          </a:xfrm>
          <a:prstGeom prst="rect">
            <a:avLst/>
          </a:prstGeom>
          <a:noFill/>
          <a:ln w="76200">
            <a:solidFill>
              <a:srgbClr val="0951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760530" y="5897558"/>
            <a:ext cx="23120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 2023 г.</a:t>
            </a:r>
          </a:p>
        </p:txBody>
      </p:sp>
    </p:spTree>
    <p:extLst>
      <p:ext uri="{BB962C8B-B14F-4D97-AF65-F5344CB8AC3E}">
        <p14:creationId xmlns:p14="http://schemas.microsoft.com/office/powerpoint/2010/main" val="27133945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Эффективность защиты картофеля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03EED-3C9F-4A8D-AFFC-6130D0207C26}" type="slidenum">
              <a:rPr lang="ru-RU" altLang="ru-RU" smtClean="0"/>
              <a:pPr>
                <a:defRPr/>
              </a:pPr>
              <a:t>37</a:t>
            </a:fld>
            <a:endParaRPr lang="ru-RU" alt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2500"/>
          <a:stretch/>
        </p:blipFill>
        <p:spPr>
          <a:xfrm>
            <a:off x="1186249" y="1662499"/>
            <a:ext cx="4108106" cy="410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9" r="20771" b="969"/>
          <a:stretch/>
        </p:blipFill>
        <p:spPr>
          <a:xfrm>
            <a:off x="6168597" y="1662499"/>
            <a:ext cx="4108106" cy="41081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25581" y="6077247"/>
            <a:ext cx="3039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АО ПЗ «</a:t>
            </a:r>
            <a:r>
              <a:rPr lang="ru-RU" sz="1200" dirty="0" err="1"/>
              <a:t>Илькино</a:t>
            </a:r>
            <a:r>
              <a:rPr lang="ru-RU" sz="1200" dirty="0"/>
              <a:t>»,</a:t>
            </a:r>
            <a:r>
              <a:rPr lang="ru-RU" sz="1200" dirty="0" err="1"/>
              <a:t>Меленковский</a:t>
            </a:r>
            <a:r>
              <a:rPr lang="ru-RU" sz="1200" dirty="0"/>
              <a:t> р-он, Владимирская обл., 2021 г.</a:t>
            </a:r>
          </a:p>
        </p:txBody>
      </p:sp>
      <p:sp>
        <p:nvSpPr>
          <p:cNvPr id="7" name="Oval 20"/>
          <p:cNvSpPr/>
          <p:nvPr/>
        </p:nvSpPr>
        <p:spPr>
          <a:xfrm>
            <a:off x="8902014" y="1361133"/>
            <a:ext cx="2036805" cy="2036805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9025581" y="1863641"/>
            <a:ext cx="19132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Урожайность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402,6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FFFFFF"/>
                </a:solidFill>
              </a:rPr>
              <a:t>ц/га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03608" y="5748006"/>
            <a:ext cx="4176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95157"/>
                </a:solidFill>
              </a:rPr>
              <a:t>Схема защиты «Щелково </a:t>
            </a:r>
            <a:r>
              <a:rPr lang="ru-RU" sz="2000" b="1" dirty="0" err="1">
                <a:solidFill>
                  <a:srgbClr val="095157"/>
                </a:solidFill>
              </a:rPr>
              <a:t>Агрохим</a:t>
            </a:r>
            <a:r>
              <a:rPr lang="ru-RU" sz="2000" b="1" dirty="0">
                <a:solidFill>
                  <a:srgbClr val="095157"/>
                </a:solidFill>
              </a:rPr>
              <a:t>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6249" y="5721288"/>
            <a:ext cx="4108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95157"/>
                </a:solidFill>
              </a:rPr>
              <a:t>Контроль</a:t>
            </a:r>
          </a:p>
          <a:p>
            <a:pPr algn="ctr"/>
            <a:r>
              <a:rPr lang="ru-RU" sz="2000" b="1" dirty="0">
                <a:solidFill>
                  <a:srgbClr val="095157"/>
                </a:solidFill>
              </a:rPr>
              <a:t>(без обработки)</a:t>
            </a:r>
          </a:p>
        </p:txBody>
      </p:sp>
      <p:sp>
        <p:nvSpPr>
          <p:cNvPr id="11" name="Oval 20"/>
          <p:cNvSpPr/>
          <p:nvPr/>
        </p:nvSpPr>
        <p:spPr>
          <a:xfrm>
            <a:off x="3889289" y="1361133"/>
            <a:ext cx="2036805" cy="2036805"/>
          </a:xfrm>
          <a:prstGeom prst="ellipse">
            <a:avLst/>
          </a:prstGeom>
          <a:solidFill>
            <a:schemeClr val="bg1">
              <a:lumMod val="50000"/>
            </a:schemeClr>
          </a:solidFill>
          <a:ln w="7620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015946" y="1863641"/>
            <a:ext cx="179173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Урожайность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ru-RU" alt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266,7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dirty="0">
                <a:solidFill>
                  <a:srgbClr val="FFFFFF"/>
                </a:solidFill>
              </a:rPr>
              <a:t>ц/га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76703" y="3271223"/>
            <a:ext cx="1985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+ 135,9 ц/га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11488" y="1090252"/>
            <a:ext cx="14799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95157"/>
                </a:solidFill>
              </a:rPr>
              <a:t>Сорт Гермес</a:t>
            </a:r>
          </a:p>
        </p:txBody>
      </p:sp>
    </p:spTree>
    <p:extLst>
      <p:ext uri="{BB962C8B-B14F-4D97-AF65-F5344CB8AC3E}">
        <p14:creationId xmlns:p14="http://schemas.microsoft.com/office/powerpoint/2010/main" val="11541620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69272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Спасибо за внимание !!!</a:t>
            </a:r>
          </a:p>
        </p:txBody>
      </p:sp>
      <p:sp>
        <p:nvSpPr>
          <p:cNvPr id="9" name="AutoShape 12" descr="fermeru.pro"/>
          <p:cNvSpPr>
            <a:spLocks noGrp="1" noChangeAspect="1" noChangeArrowheads="1"/>
          </p:cNvSpPr>
          <p:nvPr>
            <p:ph type="subTitle" idx="1"/>
          </p:nvPr>
        </p:nvSpPr>
        <p:spPr bwMode="auto">
          <a:xfrm>
            <a:off x="3241964" y="6025429"/>
            <a:ext cx="9144000" cy="519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4098" name="Picture 2" descr="15 лучших удобрений для картофеля - Рейтинг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55" y="0"/>
            <a:ext cx="10464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9927" y="231062"/>
            <a:ext cx="7167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6"/>
                </a:solidFill>
              </a:rPr>
              <a:t>СПАСИБО ЗА ВНИМАНИЕ </a:t>
            </a:r>
            <a:r>
              <a:rPr lang="ru-RU" sz="3600" dirty="0">
                <a:solidFill>
                  <a:schemeClr val="accent6"/>
                </a:solidFill>
              </a:rPr>
              <a:t>!</a:t>
            </a:r>
            <a:endParaRPr lang="ru-RU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653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2991" y="618837"/>
            <a:ext cx="10558427" cy="6095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6"/>
                </a:solidFill>
              </a:rPr>
              <a:t>Вынос элементов питания с урожаем картофеля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1662546"/>
            <a:ext cx="7766936" cy="8405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3" name="Picture 3" descr="t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91" y="2339014"/>
            <a:ext cx="10761044" cy="251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68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5454" y="471054"/>
            <a:ext cx="987367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/>
              <a:t>Необходимые элементы питания </a:t>
            </a:r>
          </a:p>
          <a:p>
            <a:r>
              <a:rPr lang="ru-RU" dirty="0"/>
              <a:t>-Углекислый газ   СО2                                  формула фотосинтеза</a:t>
            </a:r>
          </a:p>
          <a:p>
            <a:r>
              <a:rPr lang="en-US" dirty="0"/>
              <a:t>-</a:t>
            </a:r>
            <a:r>
              <a:rPr lang="ru-RU" dirty="0"/>
              <a:t>Вода  Н2О                                                   </a:t>
            </a:r>
            <a:r>
              <a:rPr lang="ru-RU" b="1" dirty="0"/>
              <a:t>6СО</a:t>
            </a:r>
            <a:r>
              <a:rPr lang="ru-RU" b="1" baseline="-25000" dirty="0"/>
              <a:t>2</a:t>
            </a:r>
            <a:r>
              <a:rPr lang="ru-RU" b="1" dirty="0"/>
              <a:t> + 6Н</a:t>
            </a:r>
            <a:r>
              <a:rPr lang="ru-RU" b="1" baseline="-25000" dirty="0"/>
              <a:t>2</a:t>
            </a:r>
            <a:r>
              <a:rPr lang="ru-RU" b="1" dirty="0"/>
              <a:t>О + </a:t>
            </a:r>
            <a:r>
              <a:rPr lang="ru-RU" b="1" dirty="0" err="1"/>
              <a:t>Q</a:t>
            </a:r>
            <a:r>
              <a:rPr lang="ru-RU" b="1" baseline="-25000" dirty="0" err="1"/>
              <a:t>света</a:t>
            </a:r>
            <a:r>
              <a:rPr lang="ru-RU" b="1" dirty="0"/>
              <a:t> → С</a:t>
            </a:r>
            <a:r>
              <a:rPr lang="ru-RU" b="1" baseline="-25000" dirty="0"/>
              <a:t>6</a:t>
            </a:r>
            <a:r>
              <a:rPr lang="ru-RU" b="1" dirty="0"/>
              <a:t>Н</a:t>
            </a:r>
            <a:r>
              <a:rPr lang="ru-RU" b="1" baseline="-25000" dirty="0"/>
              <a:t>12</a:t>
            </a:r>
            <a:r>
              <a:rPr lang="ru-RU" b="1" dirty="0"/>
              <a:t>О</a:t>
            </a:r>
            <a:r>
              <a:rPr lang="ru-RU" b="1" baseline="-25000" dirty="0"/>
              <a:t>6</a:t>
            </a:r>
            <a:r>
              <a:rPr lang="ru-RU" b="1" dirty="0"/>
              <a:t> + 6О</a:t>
            </a:r>
            <a:r>
              <a:rPr lang="ru-RU" b="1" baseline="-25000" dirty="0"/>
              <a:t>2</a:t>
            </a:r>
            <a:r>
              <a:rPr lang="ru-RU" dirty="0"/>
              <a:t>.</a:t>
            </a:r>
          </a:p>
          <a:p>
            <a:r>
              <a:rPr lang="ru-RU" sz="2400" b="1" u="sng" dirty="0"/>
              <a:t>Макроэлементы </a:t>
            </a:r>
            <a:r>
              <a:rPr lang="ru-RU" dirty="0"/>
              <a:t>(вынос исчисляется в кг на 1 т продукции):Азот </a:t>
            </a:r>
            <a:r>
              <a:rPr lang="en-US" dirty="0"/>
              <a:t>N</a:t>
            </a:r>
            <a:r>
              <a:rPr lang="ru-RU" dirty="0"/>
              <a:t>, Фосфор Р, Калий К, Сера </a:t>
            </a:r>
            <a:r>
              <a:rPr lang="en-US" dirty="0"/>
              <a:t>S</a:t>
            </a:r>
            <a:r>
              <a:rPr lang="ru-RU" dirty="0"/>
              <a:t>, Кальций </a:t>
            </a:r>
            <a:r>
              <a:rPr lang="ru-RU" dirty="0" err="1"/>
              <a:t>Са</a:t>
            </a:r>
            <a:r>
              <a:rPr lang="ru-RU" dirty="0"/>
              <a:t>, Магний М</a:t>
            </a:r>
            <a:r>
              <a:rPr lang="en-US" dirty="0"/>
              <a:t>g</a:t>
            </a:r>
          </a:p>
          <a:p>
            <a:endParaRPr lang="en-US" sz="2400" b="1" u="sng" dirty="0"/>
          </a:p>
          <a:p>
            <a:r>
              <a:rPr lang="ru-RU" sz="2400" b="1" u="sng" dirty="0"/>
              <a:t>Микроэлементы </a:t>
            </a:r>
            <a:r>
              <a:rPr lang="ru-RU" dirty="0"/>
              <a:t>(вынос исчисляется в г на 1 т продукции): Марганец М</a:t>
            </a:r>
            <a:r>
              <a:rPr lang="en-US" dirty="0"/>
              <a:t>n</a:t>
            </a:r>
            <a:r>
              <a:rPr lang="ru-RU" dirty="0"/>
              <a:t>, Цинк</a:t>
            </a:r>
            <a:r>
              <a:rPr lang="en-US" dirty="0"/>
              <a:t> Zn</a:t>
            </a:r>
            <a:r>
              <a:rPr lang="ru-RU" dirty="0"/>
              <a:t>, Железо </a:t>
            </a:r>
            <a:r>
              <a:rPr lang="en-US" dirty="0"/>
              <a:t>Fe</a:t>
            </a:r>
            <a:r>
              <a:rPr lang="ru-RU" dirty="0"/>
              <a:t>, Медь </a:t>
            </a:r>
            <a:r>
              <a:rPr lang="en-US" dirty="0"/>
              <a:t>Cu</a:t>
            </a:r>
            <a:r>
              <a:rPr lang="ru-RU" dirty="0"/>
              <a:t>, Молибден Мо, Натрий </a:t>
            </a:r>
            <a:r>
              <a:rPr lang="en-US" dirty="0"/>
              <a:t>N</a:t>
            </a:r>
            <a:r>
              <a:rPr lang="ru-RU" dirty="0"/>
              <a:t>а, Хлор С</a:t>
            </a:r>
            <a:r>
              <a:rPr lang="en-US" dirty="0"/>
              <a:t>I</a:t>
            </a:r>
            <a:r>
              <a:rPr lang="ru-RU" dirty="0"/>
              <a:t>.</a:t>
            </a:r>
            <a:endParaRPr lang="en-US" sz="2400" b="1" u="sng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Picture 2" descr="https://geragro.webasyst.cloud/wa-data/public/photos/33/00/33/33.9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928" y="3611418"/>
            <a:ext cx="6336145" cy="304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442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724" y="1413044"/>
            <a:ext cx="7230233" cy="63674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Поглощения микроэлементов картофе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01651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543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www.sb.by/upload/iblock/32b/32bd01f43a3d83ea945ee48a6b9cf8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866" y="-117723"/>
            <a:ext cx="7482897" cy="697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426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Поглощение макроэлементов картофеле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257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078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Заголовок 1"/>
          <p:cNvSpPr>
            <a:spLocks noGrp="1" noChangeArrowheads="1"/>
          </p:cNvSpPr>
          <p:nvPr>
            <p:ph type="title"/>
          </p:nvPr>
        </p:nvSpPr>
        <p:spPr>
          <a:xfrm>
            <a:off x="2914650" y="573088"/>
            <a:ext cx="9180513" cy="604837"/>
          </a:xfrm>
        </p:spPr>
        <p:txBody>
          <a:bodyPr/>
          <a:lstStyle/>
          <a:p>
            <a:r>
              <a:rPr lang="ru-RU" altLang="ru-RU" sz="3200" dirty="0"/>
              <a:t>Препараты для листового питания картофеля</a:t>
            </a:r>
          </a:p>
        </p:txBody>
      </p:sp>
      <p:sp>
        <p:nvSpPr>
          <p:cNvPr id="221187" name="Номер слайда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8E11F5-EFD9-459A-910F-507986711DFE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5424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5424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" name="Oval 20"/>
          <p:cNvSpPr/>
          <p:nvPr/>
        </p:nvSpPr>
        <p:spPr>
          <a:xfrm>
            <a:off x="51251" y="2199981"/>
            <a:ext cx="2649646" cy="2649646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89" name="TextBox 5"/>
          <p:cNvSpPr txBox="1">
            <a:spLocks noChangeArrowheads="1"/>
          </p:cNvSpPr>
          <p:nvPr/>
        </p:nvSpPr>
        <p:spPr bwMode="auto">
          <a:xfrm>
            <a:off x="250776" y="2274123"/>
            <a:ext cx="225950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Удобрение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на основе гуминовых кислот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>
            <a:off x="349065" y="510724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1191" name="TextBox 8"/>
          <p:cNvSpPr txBox="1">
            <a:spLocks noChangeArrowheads="1"/>
          </p:cNvSpPr>
          <p:nvPr/>
        </p:nvSpPr>
        <p:spPr bwMode="auto">
          <a:xfrm>
            <a:off x="604653" y="4905631"/>
            <a:ext cx="2246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Гумат</a:t>
            </a: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калия Суфлер</a:t>
            </a:r>
          </a:p>
        </p:txBody>
      </p:sp>
      <p:sp>
        <p:nvSpPr>
          <p:cNvPr id="13" name="Oval 20"/>
          <p:cNvSpPr/>
          <p:nvPr/>
        </p:nvSpPr>
        <p:spPr>
          <a:xfrm>
            <a:off x="2840134" y="2199981"/>
            <a:ext cx="2648661" cy="2648661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95" name="TextBox 13"/>
          <p:cNvSpPr txBox="1">
            <a:spLocks noChangeArrowheads="1"/>
          </p:cNvSpPr>
          <p:nvPr/>
        </p:nvSpPr>
        <p:spPr bwMode="auto">
          <a:xfrm>
            <a:off x="2977016" y="2256868"/>
            <a:ext cx="2333625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Аминокислотных </a:t>
            </a: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биостимулятров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Oval 20"/>
          <p:cNvSpPr/>
          <p:nvPr/>
        </p:nvSpPr>
        <p:spPr>
          <a:xfrm>
            <a:off x="5639335" y="2199981"/>
            <a:ext cx="2663513" cy="2663513"/>
          </a:xfrm>
          <a:prstGeom prst="ellipse">
            <a:avLst/>
          </a:prstGeom>
          <a:solidFill>
            <a:srgbClr val="00A898"/>
          </a:solidFill>
          <a:ln w="76200" cap="flat" cmpd="sng" algn="ctr">
            <a:solidFill>
              <a:srgbClr val="00FFDA"/>
            </a:solidFill>
            <a:prstDash val="solid"/>
            <a:miter lim="800000"/>
          </a:ln>
          <a:effectLst/>
        </p:spPr>
        <p:txBody>
          <a:bodyPr wrap="none" lIns="0" tIns="0" rIns="0" bIns="0" anchor="ctr"/>
          <a:lstStyle/>
          <a:p>
            <a:pPr marL="0" marR="0" lvl="0" indent="0" algn="ctr" defTabSz="483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657" b="0" i="0" u="none" strike="noStrike" kern="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2019</a:t>
            </a:r>
          </a:p>
        </p:txBody>
      </p:sp>
      <p:sp>
        <p:nvSpPr>
          <p:cNvPr id="221197" name="TextBox 15"/>
          <p:cNvSpPr txBox="1">
            <a:spLocks noChangeArrowheads="1"/>
          </p:cNvSpPr>
          <p:nvPr/>
        </p:nvSpPr>
        <p:spPr bwMode="auto">
          <a:xfrm>
            <a:off x="5691801" y="2212338"/>
            <a:ext cx="2558580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6600" b="1" dirty="0">
                <a:solidFill>
                  <a:srgbClr val="FFFFFF"/>
                </a:solidFill>
              </a:rPr>
              <a:t>7</a:t>
            </a:r>
            <a:endParaRPr kumimoji="0" lang="ru-RU" altLang="ru-RU" sz="6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Удобрений</a:t>
            </a:r>
            <a:r>
              <a:rPr lang="ru-RU" altLang="ru-RU" sz="2000" b="1" dirty="0">
                <a:solidFill>
                  <a:srgbClr val="FFFFFF"/>
                </a:solidFill>
              </a:rPr>
              <a:t> для листовых подкормок с макро- и микроэлементам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cxnSp>
        <p:nvCxnSpPr>
          <p:cNvPr id="19" name="Прямая со стрелкой 18"/>
          <p:cNvCxnSpPr>
            <a:cxnSpLocks/>
          </p:cNvCxnSpPr>
          <p:nvPr/>
        </p:nvCxnSpPr>
        <p:spPr>
          <a:xfrm>
            <a:off x="8699922" y="2882277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cxnSpLocks/>
          </p:cNvCxnSpPr>
          <p:nvPr/>
        </p:nvCxnSpPr>
        <p:spPr>
          <a:xfrm>
            <a:off x="8699922" y="3199777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8"/>
          <p:cNvSpPr txBox="1">
            <a:spLocks noChangeArrowheads="1"/>
          </p:cNvSpPr>
          <p:nvPr/>
        </p:nvSpPr>
        <p:spPr bwMode="auto">
          <a:xfrm>
            <a:off x="3279590" y="4905631"/>
            <a:ext cx="24193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Биостим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Старт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000" b="1" baseline="0" dirty="0" err="1">
                <a:solidFill>
                  <a:srgbClr val="000000"/>
                </a:solidFill>
              </a:rPr>
              <a:t>Биостим</a:t>
            </a:r>
            <a:r>
              <a:rPr lang="ru-RU" altLang="ru-RU" sz="2000" b="1" dirty="0">
                <a:solidFill>
                  <a:srgbClr val="000000"/>
                </a:solidFill>
              </a:rPr>
              <a:t> Универсал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28" name="Прямая со стрелкой 27"/>
          <p:cNvCxnSpPr>
            <a:cxnSpLocks/>
          </p:cNvCxnSpPr>
          <p:nvPr/>
        </p:nvCxnSpPr>
        <p:spPr>
          <a:xfrm>
            <a:off x="3024003" y="5107243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cxnSpLocks/>
          </p:cNvCxnSpPr>
          <p:nvPr/>
        </p:nvCxnSpPr>
        <p:spPr>
          <a:xfrm>
            <a:off x="3024003" y="5391406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8"/>
          <p:cNvSpPr txBox="1">
            <a:spLocks noChangeArrowheads="1"/>
          </p:cNvSpPr>
          <p:nvPr/>
        </p:nvSpPr>
        <p:spPr bwMode="auto">
          <a:xfrm>
            <a:off x="8955509" y="2330124"/>
            <a:ext cx="313965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Ультрамаг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Калий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err="1">
                <a:solidFill>
                  <a:srgbClr val="000000"/>
                </a:solidFill>
              </a:rPr>
              <a:t>Ультрамаг</a:t>
            </a:r>
            <a:r>
              <a:rPr lang="ru-RU" altLang="ru-RU" sz="2000" b="1" dirty="0">
                <a:solidFill>
                  <a:srgbClr val="000000"/>
                </a:solidFill>
              </a:rPr>
              <a:t> Кальций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dirty="0" err="1">
                <a:solidFill>
                  <a:srgbClr val="000000"/>
                </a:solidFill>
              </a:rPr>
              <a:t>Ультрамаг</a:t>
            </a:r>
            <a:r>
              <a:rPr lang="ru-RU" altLang="ru-RU" sz="2000" b="1" dirty="0">
                <a:solidFill>
                  <a:srgbClr val="000000"/>
                </a:solidFill>
              </a:rPr>
              <a:t> Фосфор Актив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Ультрамаг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ru-RU" altLang="ru-RU" sz="20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Комби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для картофеля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baseline="0" dirty="0" err="1">
                <a:solidFill>
                  <a:srgbClr val="000000"/>
                </a:solidFill>
              </a:rPr>
              <a:t>Ультрамаг</a:t>
            </a:r>
            <a:r>
              <a:rPr lang="ru-RU" altLang="ru-RU" sz="2000" b="1" dirty="0">
                <a:solidFill>
                  <a:srgbClr val="000000"/>
                </a:solidFill>
              </a:rPr>
              <a:t> Бор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alt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Ультрамаг</a:t>
            </a:r>
            <a:r>
              <a:rPr kumimoji="0" lang="ru-RU" altLang="ru-RU" sz="20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Фосфор Супер</a:t>
            </a:r>
          </a:p>
          <a:p>
            <a:pPr lv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000" b="1" baseline="0" dirty="0" err="1">
                <a:solidFill>
                  <a:srgbClr val="000000"/>
                </a:solidFill>
              </a:rPr>
              <a:t>Ультрамаг</a:t>
            </a:r>
            <a:r>
              <a:rPr lang="ru-RU" altLang="ru-RU" sz="2000" b="1" dirty="0">
                <a:solidFill>
                  <a:srgbClr val="000000"/>
                </a:solidFill>
              </a:rPr>
              <a:t> Супер Сера 900</a:t>
            </a:r>
            <a:endParaRPr kumimoji="0" lang="ru-RU" altLang="ru-RU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5" name="Прямая со стрелкой 34"/>
          <p:cNvCxnSpPr>
            <a:cxnSpLocks/>
          </p:cNvCxnSpPr>
          <p:nvPr/>
        </p:nvCxnSpPr>
        <p:spPr>
          <a:xfrm>
            <a:off x="8699922" y="2567952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cxnSpLocks/>
          </p:cNvCxnSpPr>
          <p:nvPr/>
        </p:nvCxnSpPr>
        <p:spPr>
          <a:xfrm>
            <a:off x="8699922" y="4069024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cxnSpLocks/>
          </p:cNvCxnSpPr>
          <p:nvPr/>
        </p:nvCxnSpPr>
        <p:spPr>
          <a:xfrm>
            <a:off x="8699922" y="4386524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cxnSpLocks/>
          </p:cNvCxnSpPr>
          <p:nvPr/>
        </p:nvCxnSpPr>
        <p:spPr>
          <a:xfrm>
            <a:off x="8699922" y="3495207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cxnSpLocks/>
          </p:cNvCxnSpPr>
          <p:nvPr/>
        </p:nvCxnSpPr>
        <p:spPr>
          <a:xfrm>
            <a:off x="8699922" y="4637778"/>
            <a:ext cx="255587" cy="0"/>
          </a:xfrm>
          <a:prstGeom prst="straightConnector1">
            <a:avLst/>
          </a:prstGeom>
          <a:ln w="50800" cap="rnd">
            <a:solidFill>
              <a:srgbClr val="00FFDA"/>
            </a:solidFill>
            <a:round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749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115</TotalTime>
  <Words>2260</Words>
  <Application>Microsoft Office PowerPoint</Application>
  <PresentationFormat>Широкоэкранный</PresentationFormat>
  <Paragraphs>354</Paragraphs>
  <Slides>38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9" baseType="lpstr">
      <vt:lpstr>Andale Sans UI</vt:lpstr>
      <vt:lpstr>Arial</vt:lpstr>
      <vt:lpstr>Calibri</vt:lpstr>
      <vt:lpstr>Georgia</vt:lpstr>
      <vt:lpstr>Segoe UI Semilight</vt:lpstr>
      <vt:lpstr>Tahoma</vt:lpstr>
      <vt:lpstr>Times New Roman</vt:lpstr>
      <vt:lpstr>Trebuchet MS</vt:lpstr>
      <vt:lpstr>Wingdings 3</vt:lpstr>
      <vt:lpstr>Аспект</vt:lpstr>
      <vt:lpstr>Document</vt:lpstr>
      <vt:lpstr>Презентация PowerPoint</vt:lpstr>
      <vt:lpstr>Презентация PowerPoint</vt:lpstr>
      <vt:lpstr>Внесение удобрений</vt:lpstr>
      <vt:lpstr>Вынос элементов питания с урожаем картофеля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Препараты для листового питания картофеля</vt:lpstr>
      <vt:lpstr>Гумат калия суфлер органоминеральное удобрение на основе гуминовых кислот</vt:lpstr>
      <vt:lpstr>Биостим Старт аминокислоты, полисахариды, макро- и микроэлементы</vt:lpstr>
      <vt:lpstr>Биостим Универсал аминокислоты, полисахариды, макро- и микроэлементы</vt:lpstr>
      <vt:lpstr>Комплексные микроудобрения препараты предназначены для некорневых(листовых) подкормок и нацелены на пополнения и профилактику дефицита основных микроэлементов в различные периоды вегетации сельскохозяйственных культур.</vt:lpstr>
      <vt:lpstr>Эффективность применения УЛЬТРАМАГ КОМБИ  для картофеля</vt:lpstr>
      <vt:lpstr>Эффективность применения УЛЬТРАМАГ КОМБИ  для картофеля</vt:lpstr>
      <vt:lpstr>Эффективность применения УЛЬТРАМАГ КОМБИ  для картофеля</vt:lpstr>
      <vt:lpstr>Влияние питательных элементов на урожайность и качественные показатели  клубней </vt:lpstr>
      <vt:lpstr>Презентация PowerPoint</vt:lpstr>
      <vt:lpstr>Презентация PowerPoint</vt:lpstr>
      <vt:lpstr>Биотические и абиотические болезни </vt:lpstr>
      <vt:lpstr>Важна правильная диагностика проявление недостатков питания в стрессовых погодных условиях можно спутать с инфекцией</vt:lpstr>
      <vt:lpstr>Одни заболевания развиваются медленно или совсем прекращают свое развитие в период хранения, другие – развиваются быстро и инфекция легко распространяется на соседние клубни при прямом контакте или по воздуху</vt:lpstr>
      <vt:lpstr>Программа защиты картофеля</vt:lpstr>
      <vt:lpstr>Препараты для защиты картофеля</vt:lpstr>
      <vt:lpstr>Фитофтороз картофеля (Возбудитель – Phytophthora infestans)  источник инфекции – почва, зараженные семенные клубни Альтернариоз картофеля (Возбудитель – Alternaria solani)  источник инфекции – почва, зараженные семенные клубни</vt:lpstr>
      <vt:lpstr>Кагатник, ВРК</vt:lpstr>
      <vt:lpstr>Депозит, МЭ</vt:lpstr>
      <vt:lpstr>Метамил МЦ, ВДГ</vt:lpstr>
      <vt:lpstr>Ширма, КС</vt:lpstr>
      <vt:lpstr>Бомбарда, КС</vt:lpstr>
      <vt:lpstr>Презентация PowerPoint</vt:lpstr>
      <vt:lpstr>Презентация PowerPoint</vt:lpstr>
      <vt:lpstr>Презентация PowerPoint</vt:lpstr>
      <vt:lpstr>Эффективность применения гербицида ЗОНТРАН, ККР на картофеле</vt:lpstr>
      <vt:lpstr>Кассиус, ВРП</vt:lpstr>
      <vt:lpstr>Система защиты картофеля</vt:lpstr>
      <vt:lpstr>Эффективность защиты картофеля</vt:lpstr>
      <vt:lpstr>Спасибо за внимание 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Убайдуллаева Елена</dc:creator>
  <cp:lastModifiedBy>user</cp:lastModifiedBy>
  <cp:revision>11</cp:revision>
  <dcterms:created xsi:type="dcterms:W3CDTF">2023-02-08T00:46:34Z</dcterms:created>
  <dcterms:modified xsi:type="dcterms:W3CDTF">2023-02-27T06:17:12Z</dcterms:modified>
</cp:coreProperties>
</file>